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6" r:id="rId5"/>
    <p:sldId id="322" r:id="rId6"/>
    <p:sldId id="325" r:id="rId7"/>
    <p:sldId id="339" r:id="rId8"/>
    <p:sldId id="323" r:id="rId9"/>
    <p:sldId id="340" r:id="rId10"/>
    <p:sldId id="326" r:id="rId11"/>
    <p:sldId id="341" r:id="rId12"/>
    <p:sldId id="328" r:id="rId13"/>
    <p:sldId id="327" r:id="rId14"/>
    <p:sldId id="342" r:id="rId15"/>
    <p:sldId id="329" r:id="rId16"/>
    <p:sldId id="330" r:id="rId17"/>
  </p:sldIdLst>
  <p:sldSz cx="9144000" cy="6858000" type="screen4x3"/>
  <p:notesSz cx="6669088" cy="9926638"/>
  <p:defaultTextStyle>
    <a:defPPr>
      <a:defRPr lang="en-GB"/>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0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99"/>
    <a:srgbClr val="ADADCA"/>
    <a:srgbClr val="FFFF00"/>
    <a:srgbClr val="CDCDDE"/>
    <a:srgbClr val="000066"/>
    <a:srgbClr val="000099"/>
    <a:srgbClr val="FFFF66"/>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12" autoAdjust="0"/>
    <p:restoredTop sz="84419" autoAdjust="0"/>
  </p:normalViewPr>
  <p:slideViewPr>
    <p:cSldViewPr>
      <p:cViewPr varScale="1">
        <p:scale>
          <a:sx n="97" d="100"/>
          <a:sy n="97" d="100"/>
        </p:scale>
        <p:origin x="93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1" d="100"/>
          <a:sy n="81" d="100"/>
        </p:scale>
        <p:origin x="3246" y="96"/>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994" name="Rectangle 2"/>
          <p:cNvSpPr>
            <a:spLocks noGrp="1" noChangeArrowheads="1"/>
          </p:cNvSpPr>
          <p:nvPr>
            <p:ph type="hdr" sz="quarter"/>
          </p:nvPr>
        </p:nvSpPr>
        <p:spPr bwMode="auto">
          <a:xfrm>
            <a:off x="1" y="0"/>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794" tIns="44897" rIns="89794" bIns="44897" numCol="1" anchor="t" anchorCtr="0" compatLnSpc="1">
            <a:prstTxWarp prst="textNoShape">
              <a:avLst/>
            </a:prstTxWarp>
          </a:bodyPr>
          <a:lstStyle>
            <a:lvl1pPr defTabSz="898525">
              <a:defRPr sz="1200"/>
            </a:lvl1pPr>
          </a:lstStyle>
          <a:p>
            <a:endParaRPr lang="en-GB" altLang="en-US" dirty="0"/>
          </a:p>
        </p:txBody>
      </p:sp>
      <p:sp>
        <p:nvSpPr>
          <p:cNvPr id="84995" name="Rectangle 3"/>
          <p:cNvSpPr>
            <a:spLocks noGrp="1" noChangeArrowheads="1"/>
          </p:cNvSpPr>
          <p:nvPr>
            <p:ph type="dt" sz="quarter" idx="1"/>
          </p:nvPr>
        </p:nvSpPr>
        <p:spPr bwMode="auto">
          <a:xfrm>
            <a:off x="3778632" y="0"/>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794" tIns="44897" rIns="89794" bIns="44897" numCol="1" anchor="t" anchorCtr="0" compatLnSpc="1">
            <a:prstTxWarp prst="textNoShape">
              <a:avLst/>
            </a:prstTxWarp>
          </a:bodyPr>
          <a:lstStyle>
            <a:lvl1pPr algn="r" defTabSz="898525">
              <a:defRPr sz="1200"/>
            </a:lvl1pPr>
          </a:lstStyle>
          <a:p>
            <a:endParaRPr lang="en-GB" altLang="en-US" dirty="0"/>
          </a:p>
        </p:txBody>
      </p:sp>
      <p:sp>
        <p:nvSpPr>
          <p:cNvPr id="84996" name="Rectangle 4"/>
          <p:cNvSpPr>
            <a:spLocks noGrp="1" noChangeArrowheads="1"/>
          </p:cNvSpPr>
          <p:nvPr>
            <p:ph type="ftr" sz="quarter" idx="2"/>
          </p:nvPr>
        </p:nvSpPr>
        <p:spPr bwMode="auto">
          <a:xfrm>
            <a:off x="1" y="9428716"/>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794" tIns="44897" rIns="89794" bIns="44897" numCol="1" anchor="b" anchorCtr="0" compatLnSpc="1">
            <a:prstTxWarp prst="textNoShape">
              <a:avLst/>
            </a:prstTxWarp>
          </a:bodyPr>
          <a:lstStyle>
            <a:lvl1pPr defTabSz="898525">
              <a:defRPr sz="1200"/>
            </a:lvl1pPr>
          </a:lstStyle>
          <a:p>
            <a:endParaRPr lang="en-GB" altLang="en-US" dirty="0"/>
          </a:p>
        </p:txBody>
      </p:sp>
      <p:sp>
        <p:nvSpPr>
          <p:cNvPr id="84997" name="Rectangle 5"/>
          <p:cNvSpPr>
            <a:spLocks noGrp="1" noChangeArrowheads="1"/>
          </p:cNvSpPr>
          <p:nvPr>
            <p:ph type="sldNum" sz="quarter" idx="3"/>
          </p:nvPr>
        </p:nvSpPr>
        <p:spPr bwMode="auto">
          <a:xfrm>
            <a:off x="3778632" y="9428716"/>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89794" tIns="44897" rIns="89794" bIns="44897" numCol="1" anchor="b" anchorCtr="0" compatLnSpc="1">
            <a:prstTxWarp prst="textNoShape">
              <a:avLst/>
            </a:prstTxWarp>
          </a:bodyPr>
          <a:lstStyle>
            <a:lvl1pPr algn="r" defTabSz="898525">
              <a:defRPr sz="1200"/>
            </a:lvl1pPr>
          </a:lstStyle>
          <a:p>
            <a:fld id="{EDFEF1A3-B194-4F38-838A-1839FF2B5FA2}" type="slidenum">
              <a:rPr lang="en-GB" altLang="en-US"/>
              <a:pPr/>
              <a:t>‹#›</a:t>
            </a:fld>
            <a:endParaRPr lang="en-GB" altLang="en-US" dirty="0"/>
          </a:p>
        </p:txBody>
      </p:sp>
    </p:spTree>
    <p:extLst>
      <p:ext uri="{BB962C8B-B14F-4D97-AF65-F5344CB8AC3E}">
        <p14:creationId xmlns:p14="http://schemas.microsoft.com/office/powerpoint/2010/main" val="409290867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jpeg>
</file>

<file path=ppt/media/image13.jpeg>
</file>

<file path=ppt/media/image14.TIF>
</file>

<file path=ppt/media/image15.TIF>
</file>

<file path=ppt/media/image16.TIF>
</file>

<file path=ppt/media/image17.TIF>
</file>

<file path=ppt/media/image18.TIF>
</file>

<file path=ppt/media/image19.TIF>
</file>

<file path=ppt/media/image2.jpeg>
</file>

<file path=ppt/media/image20.TIF>
</file>

<file path=ppt/media/image21.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1" y="0"/>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415" tIns="47708" rIns="95415" bIns="47708" numCol="1" anchor="t" anchorCtr="0" compatLnSpc="1">
            <a:prstTxWarp prst="textNoShape">
              <a:avLst/>
            </a:prstTxWarp>
          </a:bodyPr>
          <a:lstStyle>
            <a:lvl1pPr defTabSz="954088">
              <a:defRPr sz="1300"/>
            </a:lvl1pPr>
          </a:lstStyle>
          <a:p>
            <a:endParaRPr lang="en-GB" altLang="en-US" dirty="0"/>
          </a:p>
        </p:txBody>
      </p:sp>
      <p:sp>
        <p:nvSpPr>
          <p:cNvPr id="10243" name="Rectangle 3"/>
          <p:cNvSpPr>
            <a:spLocks noGrp="1" noChangeArrowheads="1"/>
          </p:cNvSpPr>
          <p:nvPr>
            <p:ph type="dt" idx="1"/>
          </p:nvPr>
        </p:nvSpPr>
        <p:spPr bwMode="auto">
          <a:xfrm>
            <a:off x="3778632" y="0"/>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415" tIns="47708" rIns="95415" bIns="47708" numCol="1" anchor="t" anchorCtr="0" compatLnSpc="1">
            <a:prstTxWarp prst="textNoShape">
              <a:avLst/>
            </a:prstTxWarp>
          </a:bodyPr>
          <a:lstStyle>
            <a:lvl1pPr algn="r" defTabSz="954088">
              <a:defRPr sz="1300"/>
            </a:lvl1pPr>
          </a:lstStyle>
          <a:p>
            <a:endParaRPr lang="en-GB" altLang="en-US" dirty="0"/>
          </a:p>
        </p:txBody>
      </p:sp>
      <p:sp>
        <p:nvSpPr>
          <p:cNvPr id="10244" name="Rectangle 4"/>
          <p:cNvSpPr>
            <a:spLocks noGrp="1" noRot="1" noChangeAspect="1" noChangeArrowheads="1" noTextEdit="1"/>
          </p:cNvSpPr>
          <p:nvPr>
            <p:ph type="sldImg" idx="2"/>
          </p:nvPr>
        </p:nvSpPr>
        <p:spPr bwMode="auto">
          <a:xfrm>
            <a:off x="854075" y="709613"/>
            <a:ext cx="4960938" cy="372268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0245" name="Rectangle 5"/>
          <p:cNvSpPr>
            <a:spLocks noGrp="1" noChangeArrowheads="1"/>
          </p:cNvSpPr>
          <p:nvPr>
            <p:ph type="body" sz="quarter" idx="3"/>
          </p:nvPr>
        </p:nvSpPr>
        <p:spPr bwMode="auto">
          <a:xfrm>
            <a:off x="666909" y="4715153"/>
            <a:ext cx="5335270" cy="4466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415" tIns="47708" rIns="95415" bIns="47708" numCol="1" anchor="t" anchorCtr="0" compatLnSpc="1">
            <a:prstTxWarp prst="textNoShape">
              <a:avLst/>
            </a:prstTxWarp>
          </a:bodyPr>
          <a:lstStyle/>
          <a:p>
            <a:pPr lvl="0"/>
            <a:r>
              <a:rPr lang="en-GB" altLang="en-US"/>
              <a:t>Click to edit Master text styles</a:t>
            </a:r>
          </a:p>
          <a:p>
            <a:pPr lvl="1"/>
            <a:r>
              <a:rPr lang="en-GB" altLang="en-US"/>
              <a:t>Second level</a:t>
            </a:r>
          </a:p>
          <a:p>
            <a:pPr lvl="2"/>
            <a:r>
              <a:rPr lang="en-GB" altLang="en-US"/>
              <a:t>Third level</a:t>
            </a:r>
          </a:p>
          <a:p>
            <a:pPr lvl="3"/>
            <a:r>
              <a:rPr lang="en-GB" altLang="en-US"/>
              <a:t>Fourth level</a:t>
            </a:r>
          </a:p>
          <a:p>
            <a:pPr lvl="4"/>
            <a:r>
              <a:rPr lang="en-GB" altLang="en-US"/>
              <a:t>Fifth level</a:t>
            </a:r>
          </a:p>
        </p:txBody>
      </p:sp>
      <p:sp>
        <p:nvSpPr>
          <p:cNvPr id="10246" name="Rectangle 6"/>
          <p:cNvSpPr>
            <a:spLocks noGrp="1" noChangeArrowheads="1"/>
          </p:cNvSpPr>
          <p:nvPr>
            <p:ph type="ftr" sz="quarter" idx="4"/>
          </p:nvPr>
        </p:nvSpPr>
        <p:spPr bwMode="auto">
          <a:xfrm>
            <a:off x="1" y="9428716"/>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415" tIns="47708" rIns="95415" bIns="47708" numCol="1" anchor="b" anchorCtr="0" compatLnSpc="1">
            <a:prstTxWarp prst="textNoShape">
              <a:avLst/>
            </a:prstTxWarp>
          </a:bodyPr>
          <a:lstStyle>
            <a:lvl1pPr defTabSz="954088">
              <a:defRPr sz="1300"/>
            </a:lvl1pPr>
          </a:lstStyle>
          <a:p>
            <a:endParaRPr lang="en-GB" altLang="en-US" dirty="0"/>
          </a:p>
        </p:txBody>
      </p:sp>
      <p:sp>
        <p:nvSpPr>
          <p:cNvPr id="10247" name="Rectangle 7"/>
          <p:cNvSpPr>
            <a:spLocks noGrp="1" noChangeArrowheads="1"/>
          </p:cNvSpPr>
          <p:nvPr>
            <p:ph type="sldNum" sz="quarter" idx="5"/>
          </p:nvPr>
        </p:nvSpPr>
        <p:spPr bwMode="auto">
          <a:xfrm>
            <a:off x="3778632" y="9428716"/>
            <a:ext cx="2888899" cy="496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415" tIns="47708" rIns="95415" bIns="47708" numCol="1" anchor="b" anchorCtr="0" compatLnSpc="1">
            <a:prstTxWarp prst="textNoShape">
              <a:avLst/>
            </a:prstTxWarp>
          </a:bodyPr>
          <a:lstStyle>
            <a:lvl1pPr algn="r" defTabSz="954088">
              <a:defRPr sz="1300"/>
            </a:lvl1pPr>
          </a:lstStyle>
          <a:p>
            <a:fld id="{DE527405-B11F-4C8E-BCC7-DE06AD02EB22}" type="slidenum">
              <a:rPr lang="en-GB" altLang="en-US"/>
              <a:pPr/>
              <a:t>‹#›</a:t>
            </a:fld>
            <a:endParaRPr lang="en-GB" altLang="en-US" dirty="0"/>
          </a:p>
        </p:txBody>
      </p:sp>
    </p:spTree>
    <p:extLst>
      <p:ext uri="{BB962C8B-B14F-4D97-AF65-F5344CB8AC3E}">
        <p14:creationId xmlns:p14="http://schemas.microsoft.com/office/powerpoint/2010/main" val="115608227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400" kern="1200">
        <a:solidFill>
          <a:schemeClr val="tx1"/>
        </a:solidFill>
        <a:latin typeface="Arial" charset="0"/>
        <a:ea typeface="+mn-ea"/>
        <a:cs typeface="Arial" charset="0"/>
      </a:defRPr>
    </a:lvl1pPr>
    <a:lvl2pPr marL="457200" algn="l" rtl="0" fontAlgn="base">
      <a:spcBef>
        <a:spcPct val="30000"/>
      </a:spcBef>
      <a:spcAft>
        <a:spcPct val="0"/>
      </a:spcAft>
      <a:defRPr sz="1400" kern="1200">
        <a:solidFill>
          <a:schemeClr val="tx1"/>
        </a:solidFill>
        <a:latin typeface="Arial" charset="0"/>
        <a:ea typeface="+mn-ea"/>
        <a:cs typeface="Arial" charset="0"/>
      </a:defRPr>
    </a:lvl2pPr>
    <a:lvl3pPr marL="914400" algn="l" rtl="0" fontAlgn="base">
      <a:spcBef>
        <a:spcPct val="30000"/>
      </a:spcBef>
      <a:spcAft>
        <a:spcPct val="0"/>
      </a:spcAft>
      <a:defRPr sz="1400" kern="1200">
        <a:solidFill>
          <a:schemeClr val="tx1"/>
        </a:solidFill>
        <a:latin typeface="Arial" charset="0"/>
        <a:ea typeface="+mn-ea"/>
        <a:cs typeface="Arial" charset="0"/>
      </a:defRPr>
    </a:lvl3pPr>
    <a:lvl4pPr marL="1371600" algn="l" rtl="0" fontAlgn="base">
      <a:spcBef>
        <a:spcPct val="30000"/>
      </a:spcBef>
      <a:spcAft>
        <a:spcPct val="0"/>
      </a:spcAft>
      <a:defRPr sz="1400" kern="1200">
        <a:solidFill>
          <a:schemeClr val="tx1"/>
        </a:solidFill>
        <a:latin typeface="Arial" charset="0"/>
        <a:ea typeface="+mn-ea"/>
        <a:cs typeface="Arial" charset="0"/>
      </a:defRPr>
    </a:lvl4pPr>
    <a:lvl5pPr marL="1828800" algn="l" rtl="0" fontAlgn="base">
      <a:spcBef>
        <a:spcPct val="30000"/>
      </a:spcBef>
      <a:spcAft>
        <a:spcPct val="0"/>
      </a:spcAft>
      <a:defRPr sz="14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BA6DEBA-E89B-434A-BEE2-0C55C3F2EF48}" type="slidenum">
              <a:rPr lang="en-GB" altLang="en-US"/>
              <a:pPr/>
              <a:t>1</a:t>
            </a:fld>
            <a:endParaRPr lang="en-GB" altLang="en-US" dirty="0"/>
          </a:p>
        </p:txBody>
      </p:sp>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p:txBody>
          <a:bodyPr/>
          <a:lstStyle/>
          <a:p>
            <a:pPr marL="285750" indent="-285750">
              <a:buFontTx/>
              <a:buChar char="-"/>
            </a:pPr>
            <a:r>
              <a:rPr lang="en-US" altLang="en-US" dirty="0"/>
              <a:t>Hi</a:t>
            </a:r>
            <a:r>
              <a:rPr lang="en-US" altLang="en-US" baseline="0" dirty="0"/>
              <a:t> everyone…</a:t>
            </a:r>
          </a:p>
          <a:p>
            <a:pPr marL="285750" indent="-285750">
              <a:buFontTx/>
              <a:buChar char="-"/>
            </a:pPr>
            <a:r>
              <a:rPr lang="en-US" altLang="en-US" baseline="0" dirty="0"/>
              <a:t>Introduce, Alex, Masters student, Theoretical Physics @ RHUL</a:t>
            </a:r>
          </a:p>
          <a:p>
            <a:pPr marL="285750" indent="-285750">
              <a:buFontTx/>
              <a:buChar char="-"/>
            </a:pPr>
            <a:r>
              <a:rPr lang="en-US" altLang="en-US" baseline="0" dirty="0"/>
              <a:t>Project title is &lt;TITLE</a:t>
            </a:r>
            <a:r>
              <a:rPr lang="en-US" altLang="en-US" baseline="0" dirty="0" smtClean="0"/>
              <a:t>&gt;</a:t>
            </a:r>
            <a:endParaRPr lang="en-US" altLang="en-US" baseline="0" dirty="0"/>
          </a:p>
          <a:p>
            <a:pPr marL="285750" indent="-285750">
              <a:buFontTx/>
              <a:buChar char="-"/>
            </a:pPr>
            <a:r>
              <a:rPr lang="en-US" altLang="en-US" baseline="0" dirty="0" smtClean="0"/>
              <a:t>Alright</a:t>
            </a:r>
            <a:r>
              <a:rPr lang="en-US" altLang="en-US" baseline="0" dirty="0"/>
              <a:t>, let’s get started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smtClean="0"/>
              <a:t>Modulation</a:t>
            </a:r>
            <a:r>
              <a:rPr lang="en-GB" baseline="0" dirty="0" smtClean="0"/>
              <a:t> is essentially for sending signals to the laser to make sure that it doesn’t spend most of its time on high. By alternating between on and off, the average power delivered to the sample is lower than if it was constantly on.</a:t>
            </a:r>
          </a:p>
          <a:p>
            <a:pPr marL="285750" indent="-285750">
              <a:buFontTx/>
              <a:buChar char="-"/>
            </a:pPr>
            <a:r>
              <a:rPr lang="en-GB" baseline="0" dirty="0" smtClean="0"/>
              <a:t>This oscilloscope readout shows the laser is pulse mode, which is useful for studying samples which may be affected by light. Someone can say over the network, pulse the laser for half a second, with a 5 second wait between pulses. This is it</a:t>
            </a:r>
          </a:p>
          <a:p>
            <a:pPr marL="285750" indent="-285750">
              <a:buFontTx/>
              <a:buChar char="-"/>
            </a:pPr>
            <a:r>
              <a:rPr lang="en-GB" baseline="0" dirty="0" smtClean="0"/>
              <a:t>You can also create other interesting signals that can be fed into the laser, for example this a </a:t>
            </a:r>
            <a:r>
              <a:rPr lang="en-GB" baseline="0" dirty="0" err="1" smtClean="0"/>
              <a:t>sawtooth</a:t>
            </a:r>
            <a:r>
              <a:rPr lang="en-GB" baseline="0" dirty="0" smtClean="0"/>
              <a:t> wave</a:t>
            </a:r>
          </a:p>
          <a:p>
            <a:pPr marL="285750" indent="-285750">
              <a:buFontTx/>
              <a:buChar char="-"/>
            </a:pPr>
            <a:r>
              <a:rPr lang="en-GB" baseline="0" dirty="0" smtClean="0"/>
              <a:t>I am not sure if it has any significant scientific use but the option is here to use it, if anyone wants</a:t>
            </a:r>
          </a:p>
          <a:p>
            <a:pPr marL="285750" indent="-285750">
              <a:buFontTx/>
              <a:buChar char="-"/>
            </a:pPr>
            <a:r>
              <a:rPr lang="en-GB" baseline="0" dirty="0" smtClean="0"/>
              <a:t>The Arduino here is in charge of calculating the voltage at every single point in time, and the DAC then does it. The Arduino also ensures that, if you say you want, a </a:t>
            </a:r>
            <a:r>
              <a:rPr lang="en-GB" baseline="0" dirty="0" err="1" smtClean="0"/>
              <a:t>sawtooth</a:t>
            </a:r>
            <a:r>
              <a:rPr lang="en-GB" baseline="0" dirty="0" smtClean="0"/>
              <a:t> wave of 10Hz, you get it relatively high accuracy</a:t>
            </a:r>
          </a:p>
          <a:p>
            <a:pPr marL="285750" indent="-285750">
              <a:buFontTx/>
              <a:buChar char="-"/>
            </a:pPr>
            <a:r>
              <a:rPr lang="en-GB" dirty="0" smtClean="0"/>
              <a:t>Out of curiosity</a:t>
            </a:r>
            <a:r>
              <a:rPr lang="en-GB" baseline="0" dirty="0" smtClean="0"/>
              <a:t>, I wanted to see what would happen when the system is pushed to its upper limit. This shows a </a:t>
            </a:r>
            <a:r>
              <a:rPr lang="en-GB" baseline="0" dirty="0" err="1" smtClean="0"/>
              <a:t>sawtooth</a:t>
            </a:r>
            <a:r>
              <a:rPr lang="en-GB" baseline="0" dirty="0" smtClean="0"/>
              <a:t> wave that is trying to be 500Hz, and not doing very well. You can see that the speed that the components communicate with each other, and by the time the DAC changes the voltage, the next change should have already happened. The Arduino compensates for this by cutting out parts of the wave, although this distorts the shape of the wave</a:t>
            </a:r>
          </a:p>
          <a:p>
            <a:pPr marL="285750" indent="-285750">
              <a:buFontTx/>
              <a:buChar char="-"/>
            </a:pPr>
            <a:r>
              <a:rPr lang="en-GB" baseline="0" dirty="0" smtClean="0"/>
              <a:t>Here is also a triangle wave (proud of the 10Hz)</a:t>
            </a:r>
          </a:p>
          <a:p>
            <a:pPr marL="285750" indent="-285750">
              <a:buFontTx/>
              <a:buChar char="-"/>
            </a:pPr>
            <a:r>
              <a:rPr lang="en-GB" baseline="0" dirty="0" smtClean="0"/>
              <a:t>An this is what happens when the triangle wave frequency is ramped up</a:t>
            </a:r>
          </a:p>
          <a:p>
            <a:pPr marL="285750" indent="-285750">
              <a:buFontTx/>
              <a:buChar char="-"/>
            </a:pPr>
            <a:r>
              <a:rPr lang="en-GB" baseline="0" dirty="0" smtClean="0"/>
              <a:t>Finally, here is a square wave. This is the most common of all the modulation types. By simple switching the laser on and off very fast, essentially, only half as much power is delivered to the laser. I say essentially because a full strength burst, even though over average it delivers less power, it can still damage the sample</a:t>
            </a:r>
          </a:p>
          <a:p>
            <a:pPr marL="285750" indent="-285750">
              <a:buFontTx/>
              <a:buChar char="-"/>
            </a:pPr>
            <a:r>
              <a:rPr lang="en-GB" baseline="0" dirty="0" smtClean="0"/>
              <a:t>Finally, here is the square wave at its maximum possible frequency, which is a massive 3000 Hz</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10</a:t>
            </a:fld>
            <a:endParaRPr lang="en-GB" altLang="en-US" dirty="0"/>
          </a:p>
        </p:txBody>
      </p:sp>
    </p:spTree>
    <p:extLst>
      <p:ext uri="{BB962C8B-B14F-4D97-AF65-F5344CB8AC3E}">
        <p14:creationId xmlns:p14="http://schemas.microsoft.com/office/powerpoint/2010/main" val="984342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Now we have talked about the DAC, the final component</a:t>
            </a:r>
            <a:r>
              <a:rPr lang="en-GB" baseline="0" dirty="0" smtClean="0"/>
              <a:t> here I want to talk about is the camera</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Although this is not fully implemented yet, the idea was that the camera, which can also be connected to the Arduino. The laser can then be set up as a slave to the camera, so if the camera is rolling at 20Hz, the laser bursts only when the camera is on. The other way round is also possible, where the Arduino generates some nice waves for the laser, and triggers the camera to detect accordingly</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Finally what I want to talk about is safety</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Now</a:t>
            </a:r>
            <a:r>
              <a:rPr lang="en-GB" baseline="0" dirty="0" smtClean="0"/>
              <a:t> if we know anything about computers, it is that they fail way too often</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This is not so okay when it comes to personal computers, and very much not okay when it comes to lasers and beamlines. Fortunately, a hardware safety mechanism is implemented. The power to the DAC, and therefore the laser, is wired directly to the safety interlock in the room where the experiments happen. Opening the door cuts the power to the system, meaning the laser is instantly switched off. The raspberry pi is aware of the gate, it knows whether it is on or off, and therefore can relay this to the person sitting on some computer. But it cannot control the gate</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There is also an interlock override switch, in case you want to get adventurous and play with the laser while you are in the same room (as has been done before I came along). This is mostly for testing purposes, and makes you aware that you are overriding a safety mechanism by a loud annoying repetitive beep</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11</a:t>
            </a:fld>
            <a:endParaRPr lang="en-GB" altLang="en-US" dirty="0"/>
          </a:p>
        </p:txBody>
      </p:sp>
    </p:spTree>
    <p:extLst>
      <p:ext uri="{BB962C8B-B14F-4D97-AF65-F5344CB8AC3E}">
        <p14:creationId xmlns:p14="http://schemas.microsoft.com/office/powerpoint/2010/main" val="1879410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smtClean="0"/>
              <a:t>So to conclude.</a:t>
            </a:r>
            <a:r>
              <a:rPr lang="en-GB" baseline="0" dirty="0" smtClean="0"/>
              <a:t> This entire project is hosted on GitHub, here’s the QR code to it. I have also left contact addresses for my supervisors who would be happy to talk to you more about this project. Also, I would appreciate a GitHub message, it gets pretty lonely on there sometimes</a:t>
            </a:r>
          </a:p>
          <a:p>
            <a:pPr marL="285750" indent="-285750">
              <a:buFontTx/>
              <a:buChar char="-"/>
            </a:pPr>
            <a:r>
              <a:rPr lang="en-GB" baseline="0" dirty="0" smtClean="0"/>
              <a:t>The project was mostly a success, and although there were various road blocks encountered along the way, of various difficulty and length, the project left behind an almost complete solution and a well documented template for anyone who would like to follow the same steps I did, avoiding all the road blocks</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12</a:t>
            </a:fld>
            <a:endParaRPr lang="en-GB" altLang="en-US" dirty="0"/>
          </a:p>
        </p:txBody>
      </p:sp>
    </p:spTree>
    <p:extLst>
      <p:ext uri="{BB962C8B-B14F-4D97-AF65-F5344CB8AC3E}">
        <p14:creationId xmlns:p14="http://schemas.microsoft.com/office/powerpoint/2010/main" val="878806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Than</a:t>
            </a:r>
            <a:r>
              <a:rPr lang="en-GB" baseline="0" dirty="0" smtClean="0"/>
              <a:t>k you to Fernando and Ed for leading and guiding me through this project. A thank you also goes to Ben for helping me with all the weird and probably annoying electronics requests I made. Thank you Diamond IT, especially Richard Cooper whom I never met, but he got my raspberry pi on the network. And finally a special thanks to the Diamond Students team, without which this project, and me coming here, would not really be possible.</a:t>
            </a:r>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13</a:t>
            </a:fld>
            <a:endParaRPr lang="en-GB" altLang="en-US" dirty="0"/>
          </a:p>
        </p:txBody>
      </p:sp>
    </p:spTree>
    <p:extLst>
      <p:ext uri="{BB962C8B-B14F-4D97-AF65-F5344CB8AC3E}">
        <p14:creationId xmlns:p14="http://schemas.microsoft.com/office/powerpoint/2010/main" val="3284472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a:t>This is a view inside </a:t>
            </a:r>
            <a:r>
              <a:rPr lang="en-GB" dirty="0" smtClean="0"/>
              <a:t>I14</a:t>
            </a:r>
          </a:p>
          <a:p>
            <a:pPr marL="285750" indent="-285750">
              <a:buFontTx/>
              <a:buChar char="-"/>
            </a:pPr>
            <a:r>
              <a:rPr lang="en-GB" dirty="0" smtClean="0"/>
              <a:t>I14 is the</a:t>
            </a:r>
            <a:r>
              <a:rPr lang="en-GB" baseline="0" dirty="0" smtClean="0"/>
              <a:t> “Hard X-ray </a:t>
            </a:r>
            <a:r>
              <a:rPr lang="en-GB" baseline="0" dirty="0" err="1" smtClean="0"/>
              <a:t>Nanoprobe</a:t>
            </a:r>
            <a:r>
              <a:rPr lang="en-GB" baseline="0" dirty="0" smtClean="0"/>
              <a:t>”, deals with </a:t>
            </a:r>
            <a:r>
              <a:rPr lang="en-GB" baseline="0" dirty="0" err="1" smtClean="0"/>
              <a:t>nano</a:t>
            </a:r>
            <a:r>
              <a:rPr lang="en-GB" baseline="0" dirty="0" smtClean="0"/>
              <a:t> stuff</a:t>
            </a:r>
            <a:endParaRPr lang="en-GB" dirty="0"/>
          </a:p>
          <a:p>
            <a:pPr marL="285750" indent="-285750">
              <a:buFontTx/>
              <a:buChar char="-"/>
            </a:pPr>
            <a:r>
              <a:rPr lang="en-GB" dirty="0" smtClean="0"/>
              <a:t>There is also a custom microscope,</a:t>
            </a:r>
            <a:r>
              <a:rPr lang="en-GB" baseline="0" dirty="0" smtClean="0"/>
              <a:t> which uses a laser and some optics in order to essentially, find where the sample is in the beam, because it is so small</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Because its custom,</a:t>
            </a:r>
            <a:r>
              <a:rPr lang="en-GB" baseline="0" dirty="0" smtClean="0"/>
              <a:t> it is s</a:t>
            </a:r>
            <a:r>
              <a:rPr lang="en-GB" dirty="0" smtClean="0"/>
              <a:t>imple to use but not very convenient</a:t>
            </a:r>
            <a:endParaRPr lang="en-GB" dirty="0"/>
          </a:p>
          <a:p>
            <a:pPr marL="285750" indent="-285750">
              <a:buFontTx/>
              <a:buChar char="-"/>
            </a:pPr>
            <a:r>
              <a:rPr lang="en-GB" dirty="0"/>
              <a:t>The laser would be operated manually, you’d have to stand there and switch it on</a:t>
            </a:r>
          </a:p>
          <a:p>
            <a:pPr marL="285750" indent="-285750">
              <a:buFontTx/>
              <a:buChar char="-"/>
            </a:pPr>
            <a:r>
              <a:rPr lang="en-GB" dirty="0"/>
              <a:t>Would need to break the safety interlock to control it</a:t>
            </a:r>
          </a:p>
          <a:p>
            <a:pPr marL="285750" indent="-285750">
              <a:buFontTx/>
              <a:buChar char="-"/>
            </a:pPr>
            <a:r>
              <a:rPr lang="en-GB" dirty="0" smtClean="0"/>
              <a:t>Motivation </a:t>
            </a:r>
            <a:r>
              <a:rPr lang="en-GB" dirty="0"/>
              <a:t>for the project: add remote control capabilities</a:t>
            </a:r>
          </a:p>
          <a:p>
            <a:pPr marL="285750" indent="-285750">
              <a:buFontTx/>
              <a:buChar char="-"/>
            </a:pPr>
            <a:r>
              <a:rPr lang="en-GB" dirty="0"/>
              <a:t>This </a:t>
            </a:r>
            <a:r>
              <a:rPr lang="en-GB" dirty="0" smtClean="0"/>
              <a:t>project then </a:t>
            </a:r>
            <a:r>
              <a:rPr lang="en-GB" dirty="0"/>
              <a:t>evolved into making a smart networked </a:t>
            </a:r>
            <a:r>
              <a:rPr lang="en-GB" dirty="0" smtClean="0"/>
              <a:t>laser, with</a:t>
            </a:r>
            <a:r>
              <a:rPr lang="en-GB" baseline="0" dirty="0" smtClean="0"/>
              <a:t> various other features that I will talk about later</a:t>
            </a:r>
            <a:endParaRPr lang="en-GB" dirty="0"/>
          </a:p>
          <a:p>
            <a:pPr marL="285750" indent="-285750">
              <a:buFontTx/>
              <a:buChar char="-"/>
            </a:pPr>
            <a:r>
              <a:rPr lang="en-GB" dirty="0"/>
              <a:t>Or, making a template for anyone who wants to network their </a:t>
            </a:r>
            <a:r>
              <a:rPr lang="en-GB" dirty="0" smtClean="0"/>
              <a:t>equipment, who is inspired</a:t>
            </a:r>
            <a:r>
              <a:rPr lang="en-GB" baseline="0" dirty="0" smtClean="0"/>
              <a:t> by this, </a:t>
            </a:r>
            <a:r>
              <a:rPr lang="en-GB" baseline="0" dirty="0" err="1" smtClean="0"/>
              <a:t>etc</a:t>
            </a:r>
            <a:r>
              <a:rPr lang="en-GB" baseline="0" dirty="0" smtClean="0"/>
              <a:t> (don’t hesitate to hit me or Fernando up)</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2</a:t>
            </a:fld>
            <a:endParaRPr lang="en-GB" altLang="en-US" dirty="0"/>
          </a:p>
        </p:txBody>
      </p:sp>
    </p:spTree>
    <p:extLst>
      <p:ext uri="{BB962C8B-B14F-4D97-AF65-F5344CB8AC3E}">
        <p14:creationId xmlns:p14="http://schemas.microsoft.com/office/powerpoint/2010/main" val="2425182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smtClean="0"/>
              <a:t>Here</a:t>
            </a:r>
            <a:r>
              <a:rPr lang="en-GB" baseline="0" dirty="0" smtClean="0"/>
              <a:t> is a picture of the laser instead of the diagram</a:t>
            </a:r>
          </a:p>
          <a:p>
            <a:pPr marL="285750" indent="-285750">
              <a:buFontTx/>
              <a:buChar char="-"/>
            </a:pPr>
            <a:r>
              <a:rPr lang="en-GB" baseline="0" dirty="0" smtClean="0"/>
              <a:t>The laser is here</a:t>
            </a:r>
          </a:p>
          <a:p>
            <a:pPr marL="285750" indent="-285750">
              <a:buFontTx/>
              <a:buChar char="-"/>
            </a:pPr>
            <a:r>
              <a:rPr lang="en-GB" baseline="0" dirty="0" smtClean="0"/>
              <a:t>Come with a nice controller unit there</a:t>
            </a:r>
          </a:p>
          <a:p>
            <a:pPr marL="285750" indent="-285750">
              <a:buFontTx/>
              <a:buChar char="-"/>
            </a:pPr>
            <a:r>
              <a:rPr lang="en-GB" baseline="0" dirty="0" smtClean="0"/>
              <a:t>Also camera in the corner</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3</a:t>
            </a:fld>
            <a:endParaRPr lang="en-GB" altLang="en-US" dirty="0"/>
          </a:p>
        </p:txBody>
      </p:sp>
    </p:spTree>
    <p:extLst>
      <p:ext uri="{BB962C8B-B14F-4D97-AF65-F5344CB8AC3E}">
        <p14:creationId xmlns:p14="http://schemas.microsoft.com/office/powerpoint/2010/main" val="2829732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Say a </a:t>
            </a:r>
            <a:r>
              <a:rPr lang="en-GB" baseline="0" dirty="0" smtClean="0"/>
              <a:t>person is running an experiment on I14 and need to use the laser</a:t>
            </a:r>
          </a:p>
          <a:p>
            <a:pPr marL="285750" indent="-285750">
              <a:buFontTx/>
              <a:buChar char="-"/>
            </a:pPr>
            <a:r>
              <a:rPr lang="en-GB" baseline="0" dirty="0" smtClean="0"/>
              <a:t>Previously, they would need to open the door to where the sample is, cutting off the security interlock, switching off the beam. Walk up to the laser, turn it on, carry out a search, close the door, and continue with their experiment. After they are done with the laser, the they would need to do the same thing just to switch it off, which they probably won’t. Say that the sample is sensitive to light and the laser is completely incinerating the sample, well tough. It is what it is. </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A</a:t>
            </a:r>
            <a:r>
              <a:rPr lang="en-GB" baseline="0" dirty="0" smtClean="0"/>
              <a:t> new proposed solution, looks like this (don’t be scared of by the diagram, I will walk you through it)</a:t>
            </a:r>
            <a:endParaRPr lang="en-GB" baseline="0" dirty="0" smtClean="0"/>
          </a:p>
          <a:p>
            <a:pPr marL="285750" indent="-285750">
              <a:buFontTx/>
              <a:buChar char="-"/>
            </a:pPr>
            <a:r>
              <a:rPr lang="en-GB" dirty="0" smtClean="0"/>
              <a:t>A person</a:t>
            </a:r>
            <a:r>
              <a:rPr lang="en-GB" baseline="0" dirty="0" smtClean="0"/>
              <a:t> logs in to a computer on the diamond network, tells the laser turn on, and it does. </a:t>
            </a:r>
          </a:p>
          <a:p>
            <a:pPr marL="285750" indent="-285750">
              <a:buFontTx/>
              <a:buChar char="-"/>
            </a:pPr>
            <a:r>
              <a:rPr lang="en-GB" baseline="0" dirty="0" smtClean="0"/>
              <a:t>Also tells the laser to use only 20% of the power, or modulate the beam. More on that later. And it does, remotely, safely, and securely</a:t>
            </a:r>
          </a:p>
          <a:p>
            <a:pPr marL="285750" indent="-285750">
              <a:buFontTx/>
              <a:buChar char="-"/>
            </a:pPr>
            <a:r>
              <a:rPr lang="en-GB" baseline="0" dirty="0" smtClean="0"/>
              <a:t>The “brains” of this system would be the Raspberry Pi</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4</a:t>
            </a:fld>
            <a:endParaRPr lang="en-GB" altLang="en-US" dirty="0"/>
          </a:p>
        </p:txBody>
      </p:sp>
    </p:spTree>
    <p:extLst>
      <p:ext uri="{BB962C8B-B14F-4D97-AF65-F5344CB8AC3E}">
        <p14:creationId xmlns:p14="http://schemas.microsoft.com/office/powerpoint/2010/main" val="2039372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a:t>For those of you who don’t know</a:t>
            </a:r>
          </a:p>
          <a:p>
            <a:pPr marL="285750" indent="-285750">
              <a:buFontTx/>
              <a:buChar char="-"/>
            </a:pPr>
            <a:r>
              <a:rPr lang="en-GB" dirty="0"/>
              <a:t>Raspberry Pi is a small credit-card sized computer</a:t>
            </a:r>
          </a:p>
          <a:p>
            <a:pPr marL="285750" indent="-285750">
              <a:buFontTx/>
              <a:buChar char="-"/>
            </a:pPr>
            <a:r>
              <a:rPr lang="en-GB" dirty="0"/>
              <a:t>Speed comparable to a low-cost general-purpose PC</a:t>
            </a:r>
          </a:p>
          <a:p>
            <a:pPr marL="285750" indent="-285750">
              <a:buFontTx/>
              <a:buChar char="-"/>
            </a:pPr>
            <a:r>
              <a:rPr lang="en-GB" dirty="0"/>
              <a:t>Chosen to act as a server in this </a:t>
            </a:r>
            <a:r>
              <a:rPr lang="en-GB" dirty="0" smtClean="0"/>
              <a:t>project, and should</a:t>
            </a:r>
            <a:r>
              <a:rPr lang="en-GB" baseline="0" dirty="0" smtClean="0"/>
              <a:t> be the only thing “visible” on the network.</a:t>
            </a:r>
          </a:p>
          <a:p>
            <a:pPr marL="285750" indent="-285750">
              <a:buFontTx/>
              <a:buChar char="-"/>
            </a:pPr>
            <a:r>
              <a:rPr lang="en-GB" baseline="0" dirty="0" smtClean="0"/>
              <a:t>Act’s as a gateway to the laser. If someone sends a command to turn the laser on over the network, it picks it up and after deciding it is safe and possible, it turns on the laser</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5</a:t>
            </a:fld>
            <a:endParaRPr lang="en-GB" altLang="en-US" dirty="0"/>
          </a:p>
        </p:txBody>
      </p:sp>
    </p:spTree>
    <p:extLst>
      <p:ext uri="{BB962C8B-B14F-4D97-AF65-F5344CB8AC3E}">
        <p14:creationId xmlns:p14="http://schemas.microsoft.com/office/powerpoint/2010/main" val="3099190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The</a:t>
            </a:r>
            <a:r>
              <a:rPr lang="en-GB" baseline="0" dirty="0" smtClean="0"/>
              <a:t> raspberry pi is directly connected to the laser controller, and carries whatever actions are needed with the laser</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The raspberry pi is also directly connected to the </a:t>
            </a:r>
            <a:r>
              <a:rPr lang="en-GB" baseline="0" dirty="0" err="1" smtClean="0"/>
              <a:t>arduino</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6</a:t>
            </a:fld>
            <a:endParaRPr lang="en-GB" altLang="en-US" dirty="0"/>
          </a:p>
        </p:txBody>
      </p:sp>
    </p:spTree>
    <p:extLst>
      <p:ext uri="{BB962C8B-B14F-4D97-AF65-F5344CB8AC3E}">
        <p14:creationId xmlns:p14="http://schemas.microsoft.com/office/powerpoint/2010/main" val="47390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dirty="0" smtClean="0"/>
              <a:t>The Arduino,</a:t>
            </a:r>
            <a:r>
              <a:rPr lang="en-GB" baseline="0" dirty="0" smtClean="0"/>
              <a:t> for those of you who don’t know, is a small microcontroller about the same size as the raspberry pi</a:t>
            </a:r>
          </a:p>
          <a:p>
            <a:pPr marL="285750" indent="-285750">
              <a:buFontTx/>
              <a:buChar char="-"/>
            </a:pPr>
            <a:r>
              <a:rPr lang="en-GB" baseline="0" dirty="0" smtClean="0"/>
              <a:t>It is similar to the raspberry pi, with one key difference in that it does only exclusively what it is told to do so, and usually does so very fast</a:t>
            </a:r>
          </a:p>
          <a:p>
            <a:pPr marL="285750" indent="-285750">
              <a:buFontTx/>
              <a:buChar char="-"/>
            </a:pPr>
            <a:r>
              <a:rPr lang="en-GB" baseline="0" dirty="0" smtClean="0"/>
              <a:t>Unlike a computer which as you know does a lot more things in background that you didn’t exactly tell it do to</a:t>
            </a:r>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7</a:t>
            </a:fld>
            <a:endParaRPr lang="en-GB" altLang="en-US" dirty="0"/>
          </a:p>
        </p:txBody>
      </p:sp>
    </p:spTree>
    <p:extLst>
      <p:ext uri="{BB962C8B-B14F-4D97-AF65-F5344CB8AC3E}">
        <p14:creationId xmlns:p14="http://schemas.microsoft.com/office/powerpoint/2010/main" val="1516299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dirty="0" smtClean="0"/>
              <a:t>The Arduino</a:t>
            </a:r>
            <a:r>
              <a:rPr lang="en-GB" baseline="0" dirty="0" smtClean="0"/>
              <a:t> is useful here because it allows the Pi, which is in charge of communicating over the network, to do its own thing</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The Arduino takes care of any heavy workload that needs to be done, such as modulation, which we mentioned previously.</a:t>
            </a:r>
          </a:p>
          <a:p>
            <a:pPr marL="285750" marR="0" lvl="0" indent="-285750" algn="l" defTabSz="914400" rtl="0" eaLnBrk="1" fontAlgn="base" latinLnBrk="0" hangingPunct="1">
              <a:lnSpc>
                <a:spcPct val="100000"/>
              </a:lnSpc>
              <a:spcBef>
                <a:spcPct val="30000"/>
              </a:spcBef>
              <a:spcAft>
                <a:spcPct val="0"/>
              </a:spcAft>
              <a:buClrTx/>
              <a:buSzTx/>
              <a:buFontTx/>
              <a:buChar char="-"/>
              <a:tabLst/>
              <a:defRPr/>
            </a:pPr>
            <a:r>
              <a:rPr lang="en-GB" baseline="0" dirty="0" smtClean="0"/>
              <a:t>The Arduino is connected to a DAC</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8</a:t>
            </a:fld>
            <a:endParaRPr lang="en-GB" altLang="en-US" dirty="0"/>
          </a:p>
        </p:txBody>
      </p:sp>
    </p:spTree>
    <p:extLst>
      <p:ext uri="{BB962C8B-B14F-4D97-AF65-F5344CB8AC3E}">
        <p14:creationId xmlns:p14="http://schemas.microsoft.com/office/powerpoint/2010/main" val="38434402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baseline="0" dirty="0" smtClean="0"/>
              <a:t>The </a:t>
            </a:r>
            <a:r>
              <a:rPr lang="en-GB" baseline="0" dirty="0" err="1" smtClean="0"/>
              <a:t>dac</a:t>
            </a:r>
            <a:r>
              <a:rPr lang="en-GB" baseline="0" dirty="0" smtClean="0"/>
              <a:t> is a pretty small device, and what it does is that, it converts digital signals to analogue signals</a:t>
            </a:r>
          </a:p>
          <a:p>
            <a:pPr marL="285750" indent="-285750">
              <a:buFontTx/>
              <a:buChar char="-"/>
            </a:pPr>
            <a:r>
              <a:rPr lang="en-GB" baseline="0" dirty="0" smtClean="0"/>
              <a:t>Actually it is even small than that, but that gets pretty difficult to handle</a:t>
            </a:r>
          </a:p>
          <a:p>
            <a:pPr marL="285750" indent="-285750">
              <a:buFontTx/>
              <a:buChar char="-"/>
            </a:pPr>
            <a:r>
              <a:rPr lang="en-GB" dirty="0" smtClean="0"/>
              <a:t>This is useful</a:t>
            </a:r>
            <a:r>
              <a:rPr lang="en-GB" baseline="0" dirty="0" smtClean="0"/>
              <a:t> because you can give it any number, and it outputs that as a percentage of voltage</a:t>
            </a:r>
          </a:p>
          <a:p>
            <a:pPr marL="285750" indent="-285750">
              <a:buFontTx/>
              <a:buChar char="-"/>
            </a:pPr>
            <a:r>
              <a:rPr lang="en-GB" baseline="0" dirty="0" smtClean="0"/>
              <a:t>Now besides settings voltage to lower values, in order to make sure the laser doesn’t burn anything, we can also use it to do modulation</a:t>
            </a:r>
            <a:endParaRPr lang="en-GB" dirty="0"/>
          </a:p>
        </p:txBody>
      </p:sp>
      <p:sp>
        <p:nvSpPr>
          <p:cNvPr id="4" name="Slide Number Placeholder 3"/>
          <p:cNvSpPr>
            <a:spLocks noGrp="1"/>
          </p:cNvSpPr>
          <p:nvPr>
            <p:ph type="sldNum" sz="quarter" idx="10"/>
          </p:nvPr>
        </p:nvSpPr>
        <p:spPr/>
        <p:txBody>
          <a:bodyPr/>
          <a:lstStyle/>
          <a:p>
            <a:fld id="{DE527405-B11F-4C8E-BCC7-DE06AD02EB22}" type="slidenum">
              <a:rPr lang="en-GB" altLang="en-US" smtClean="0"/>
              <a:pPr/>
              <a:t>9</a:t>
            </a:fld>
            <a:endParaRPr lang="en-GB" altLang="en-US" dirty="0"/>
          </a:p>
        </p:txBody>
      </p:sp>
    </p:spTree>
    <p:extLst>
      <p:ext uri="{BB962C8B-B14F-4D97-AF65-F5344CB8AC3E}">
        <p14:creationId xmlns:p14="http://schemas.microsoft.com/office/powerpoint/2010/main" val="1948229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lvl1pPr>
              <a:defRPr/>
            </a:lvl1pPr>
          </a:lstStyle>
          <a:p>
            <a:endParaRPr lang="en-GB" altLang="en-US" dirty="0"/>
          </a:p>
        </p:txBody>
      </p:sp>
      <p:sp>
        <p:nvSpPr>
          <p:cNvPr id="5" name="Footer Placeholder 4"/>
          <p:cNvSpPr>
            <a:spLocks noGrp="1"/>
          </p:cNvSpPr>
          <p:nvPr>
            <p:ph type="ftr" sz="quarter" idx="11"/>
          </p:nvPr>
        </p:nvSpPr>
        <p:spPr/>
        <p:txBody>
          <a:bodyPr/>
          <a:lstStyle>
            <a:lvl1pPr>
              <a:defRPr/>
            </a:lvl1pPr>
          </a:lstStyle>
          <a:p>
            <a:endParaRPr lang="en-GB" altLang="en-US" dirty="0"/>
          </a:p>
        </p:txBody>
      </p:sp>
      <p:sp>
        <p:nvSpPr>
          <p:cNvPr id="6" name="Slide Number Placeholder 5"/>
          <p:cNvSpPr>
            <a:spLocks noGrp="1"/>
          </p:cNvSpPr>
          <p:nvPr>
            <p:ph type="sldNum" sz="quarter" idx="12"/>
          </p:nvPr>
        </p:nvSpPr>
        <p:spPr/>
        <p:txBody>
          <a:bodyPr/>
          <a:lstStyle>
            <a:lvl1pPr>
              <a:defRPr/>
            </a:lvl1pPr>
          </a:lstStyle>
          <a:p>
            <a:fld id="{0890A99F-2F37-423B-B29D-53DB2713029A}" type="slidenum">
              <a:rPr lang="en-GB" altLang="en-US"/>
              <a:pPr/>
              <a:t>‹#›</a:t>
            </a:fld>
            <a:endParaRPr lang="en-GB" altLang="en-US" dirty="0"/>
          </a:p>
        </p:txBody>
      </p:sp>
    </p:spTree>
    <p:extLst>
      <p:ext uri="{BB962C8B-B14F-4D97-AF65-F5344CB8AC3E}">
        <p14:creationId xmlns:p14="http://schemas.microsoft.com/office/powerpoint/2010/main" val="9803632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GB" altLang="en-US" dirty="0"/>
          </a:p>
        </p:txBody>
      </p:sp>
      <p:sp>
        <p:nvSpPr>
          <p:cNvPr id="5" name="Footer Placeholder 4"/>
          <p:cNvSpPr>
            <a:spLocks noGrp="1"/>
          </p:cNvSpPr>
          <p:nvPr>
            <p:ph type="ftr" sz="quarter" idx="11"/>
          </p:nvPr>
        </p:nvSpPr>
        <p:spPr/>
        <p:txBody>
          <a:bodyPr/>
          <a:lstStyle>
            <a:lvl1pPr>
              <a:defRPr/>
            </a:lvl1pPr>
          </a:lstStyle>
          <a:p>
            <a:endParaRPr lang="en-GB" altLang="en-US" dirty="0"/>
          </a:p>
        </p:txBody>
      </p:sp>
      <p:sp>
        <p:nvSpPr>
          <p:cNvPr id="6" name="Slide Number Placeholder 5"/>
          <p:cNvSpPr>
            <a:spLocks noGrp="1"/>
          </p:cNvSpPr>
          <p:nvPr>
            <p:ph type="sldNum" sz="quarter" idx="12"/>
          </p:nvPr>
        </p:nvSpPr>
        <p:spPr/>
        <p:txBody>
          <a:bodyPr/>
          <a:lstStyle>
            <a:lvl1pPr>
              <a:defRPr/>
            </a:lvl1pPr>
          </a:lstStyle>
          <a:p>
            <a:fld id="{BEE5F58B-4AD0-4255-AD78-435D398C8A3C}" type="slidenum">
              <a:rPr lang="en-GB" altLang="en-US"/>
              <a:pPr/>
              <a:t>‹#›</a:t>
            </a:fld>
            <a:endParaRPr lang="en-GB" altLang="en-US" dirty="0"/>
          </a:p>
        </p:txBody>
      </p:sp>
    </p:spTree>
    <p:extLst>
      <p:ext uri="{BB962C8B-B14F-4D97-AF65-F5344CB8AC3E}">
        <p14:creationId xmlns:p14="http://schemas.microsoft.com/office/powerpoint/2010/main" val="21536622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8925" y="274638"/>
            <a:ext cx="2058988" cy="5808662"/>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29325" cy="5808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GB" altLang="en-US" dirty="0"/>
          </a:p>
        </p:txBody>
      </p:sp>
      <p:sp>
        <p:nvSpPr>
          <p:cNvPr id="5" name="Footer Placeholder 4"/>
          <p:cNvSpPr>
            <a:spLocks noGrp="1"/>
          </p:cNvSpPr>
          <p:nvPr>
            <p:ph type="ftr" sz="quarter" idx="11"/>
          </p:nvPr>
        </p:nvSpPr>
        <p:spPr/>
        <p:txBody>
          <a:bodyPr/>
          <a:lstStyle>
            <a:lvl1pPr>
              <a:defRPr/>
            </a:lvl1pPr>
          </a:lstStyle>
          <a:p>
            <a:endParaRPr lang="en-GB" altLang="en-US" dirty="0"/>
          </a:p>
        </p:txBody>
      </p:sp>
      <p:sp>
        <p:nvSpPr>
          <p:cNvPr id="6" name="Slide Number Placeholder 5"/>
          <p:cNvSpPr>
            <a:spLocks noGrp="1"/>
          </p:cNvSpPr>
          <p:nvPr>
            <p:ph type="sldNum" sz="quarter" idx="12"/>
          </p:nvPr>
        </p:nvSpPr>
        <p:spPr/>
        <p:txBody>
          <a:bodyPr/>
          <a:lstStyle>
            <a:lvl1pPr>
              <a:defRPr/>
            </a:lvl1pPr>
          </a:lstStyle>
          <a:p>
            <a:fld id="{C5C634EF-4B33-4E7D-8CCE-69EBF037C54C}" type="slidenum">
              <a:rPr lang="en-GB" altLang="en-US"/>
              <a:pPr/>
              <a:t>‹#›</a:t>
            </a:fld>
            <a:endParaRPr lang="en-GB" altLang="en-US" dirty="0"/>
          </a:p>
        </p:txBody>
      </p:sp>
    </p:spTree>
    <p:extLst>
      <p:ext uri="{BB962C8B-B14F-4D97-AF65-F5344CB8AC3E}">
        <p14:creationId xmlns:p14="http://schemas.microsoft.com/office/powerpoint/2010/main" val="9257097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GB" altLang="en-US" dirty="0"/>
          </a:p>
        </p:txBody>
      </p:sp>
      <p:sp>
        <p:nvSpPr>
          <p:cNvPr id="5" name="Footer Placeholder 4"/>
          <p:cNvSpPr>
            <a:spLocks noGrp="1"/>
          </p:cNvSpPr>
          <p:nvPr>
            <p:ph type="ftr" sz="quarter" idx="11"/>
          </p:nvPr>
        </p:nvSpPr>
        <p:spPr/>
        <p:txBody>
          <a:bodyPr/>
          <a:lstStyle>
            <a:lvl1pPr>
              <a:defRPr/>
            </a:lvl1pPr>
          </a:lstStyle>
          <a:p>
            <a:endParaRPr lang="en-GB" altLang="en-US" dirty="0"/>
          </a:p>
        </p:txBody>
      </p:sp>
      <p:sp>
        <p:nvSpPr>
          <p:cNvPr id="6" name="Slide Number Placeholder 5"/>
          <p:cNvSpPr>
            <a:spLocks noGrp="1"/>
          </p:cNvSpPr>
          <p:nvPr>
            <p:ph type="sldNum" sz="quarter" idx="12"/>
          </p:nvPr>
        </p:nvSpPr>
        <p:spPr/>
        <p:txBody>
          <a:bodyPr/>
          <a:lstStyle>
            <a:lvl1pPr>
              <a:defRPr/>
            </a:lvl1pPr>
          </a:lstStyle>
          <a:p>
            <a:fld id="{79A632EB-6A0E-4A53-B9A6-7EEEC6E8C0A1}" type="slidenum">
              <a:rPr lang="en-GB" altLang="en-US"/>
              <a:pPr/>
              <a:t>‹#›</a:t>
            </a:fld>
            <a:endParaRPr lang="en-GB" altLang="en-US" dirty="0"/>
          </a:p>
        </p:txBody>
      </p:sp>
    </p:spTree>
    <p:extLst>
      <p:ext uri="{BB962C8B-B14F-4D97-AF65-F5344CB8AC3E}">
        <p14:creationId xmlns:p14="http://schemas.microsoft.com/office/powerpoint/2010/main" val="12463533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GB" altLang="en-US" dirty="0"/>
          </a:p>
        </p:txBody>
      </p:sp>
      <p:sp>
        <p:nvSpPr>
          <p:cNvPr id="5" name="Footer Placeholder 4"/>
          <p:cNvSpPr>
            <a:spLocks noGrp="1"/>
          </p:cNvSpPr>
          <p:nvPr>
            <p:ph type="ftr" sz="quarter" idx="11"/>
          </p:nvPr>
        </p:nvSpPr>
        <p:spPr/>
        <p:txBody>
          <a:bodyPr/>
          <a:lstStyle>
            <a:lvl1pPr>
              <a:defRPr/>
            </a:lvl1pPr>
          </a:lstStyle>
          <a:p>
            <a:endParaRPr lang="en-GB" altLang="en-US" dirty="0"/>
          </a:p>
        </p:txBody>
      </p:sp>
      <p:sp>
        <p:nvSpPr>
          <p:cNvPr id="6" name="Slide Number Placeholder 5"/>
          <p:cNvSpPr>
            <a:spLocks noGrp="1"/>
          </p:cNvSpPr>
          <p:nvPr>
            <p:ph type="sldNum" sz="quarter" idx="12"/>
          </p:nvPr>
        </p:nvSpPr>
        <p:spPr/>
        <p:txBody>
          <a:bodyPr/>
          <a:lstStyle>
            <a:lvl1pPr>
              <a:defRPr/>
            </a:lvl1pPr>
          </a:lstStyle>
          <a:p>
            <a:fld id="{B01F3ACA-32E7-4A49-9B36-045EDD5F2B4E}" type="slidenum">
              <a:rPr lang="en-GB" altLang="en-US"/>
              <a:pPr/>
              <a:t>‹#›</a:t>
            </a:fld>
            <a:endParaRPr lang="en-GB" altLang="en-US" dirty="0"/>
          </a:p>
        </p:txBody>
      </p:sp>
    </p:spTree>
    <p:extLst>
      <p:ext uri="{BB962C8B-B14F-4D97-AF65-F5344CB8AC3E}">
        <p14:creationId xmlns:p14="http://schemas.microsoft.com/office/powerpoint/2010/main" val="7878485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68313" y="15573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59313" y="1557338"/>
            <a:ext cx="40386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lvl1pPr>
              <a:defRPr/>
            </a:lvl1pPr>
          </a:lstStyle>
          <a:p>
            <a:endParaRPr lang="en-GB" altLang="en-US" dirty="0"/>
          </a:p>
        </p:txBody>
      </p:sp>
      <p:sp>
        <p:nvSpPr>
          <p:cNvPr id="6" name="Footer Placeholder 5"/>
          <p:cNvSpPr>
            <a:spLocks noGrp="1"/>
          </p:cNvSpPr>
          <p:nvPr>
            <p:ph type="ftr" sz="quarter" idx="11"/>
          </p:nvPr>
        </p:nvSpPr>
        <p:spPr/>
        <p:txBody>
          <a:bodyPr/>
          <a:lstStyle>
            <a:lvl1pPr>
              <a:defRPr/>
            </a:lvl1pPr>
          </a:lstStyle>
          <a:p>
            <a:endParaRPr lang="en-GB" altLang="en-US" dirty="0"/>
          </a:p>
        </p:txBody>
      </p:sp>
      <p:sp>
        <p:nvSpPr>
          <p:cNvPr id="7" name="Slide Number Placeholder 6"/>
          <p:cNvSpPr>
            <a:spLocks noGrp="1"/>
          </p:cNvSpPr>
          <p:nvPr>
            <p:ph type="sldNum" sz="quarter" idx="12"/>
          </p:nvPr>
        </p:nvSpPr>
        <p:spPr/>
        <p:txBody>
          <a:bodyPr/>
          <a:lstStyle>
            <a:lvl1pPr>
              <a:defRPr/>
            </a:lvl1pPr>
          </a:lstStyle>
          <a:p>
            <a:fld id="{FD688E3A-41C5-41B0-94DB-DD062B451E58}" type="slidenum">
              <a:rPr lang="en-GB" altLang="en-US"/>
              <a:pPr/>
              <a:t>‹#›</a:t>
            </a:fld>
            <a:endParaRPr lang="en-GB" altLang="en-US" dirty="0"/>
          </a:p>
        </p:txBody>
      </p:sp>
    </p:spTree>
    <p:extLst>
      <p:ext uri="{BB962C8B-B14F-4D97-AF65-F5344CB8AC3E}">
        <p14:creationId xmlns:p14="http://schemas.microsoft.com/office/powerpoint/2010/main" val="6261141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lvl1pPr>
              <a:defRPr/>
            </a:lvl1pPr>
          </a:lstStyle>
          <a:p>
            <a:endParaRPr lang="en-GB" altLang="en-US" dirty="0"/>
          </a:p>
        </p:txBody>
      </p:sp>
      <p:sp>
        <p:nvSpPr>
          <p:cNvPr id="8" name="Footer Placeholder 7"/>
          <p:cNvSpPr>
            <a:spLocks noGrp="1"/>
          </p:cNvSpPr>
          <p:nvPr>
            <p:ph type="ftr" sz="quarter" idx="11"/>
          </p:nvPr>
        </p:nvSpPr>
        <p:spPr/>
        <p:txBody>
          <a:bodyPr/>
          <a:lstStyle>
            <a:lvl1pPr>
              <a:defRPr/>
            </a:lvl1pPr>
          </a:lstStyle>
          <a:p>
            <a:endParaRPr lang="en-GB" altLang="en-US" dirty="0"/>
          </a:p>
        </p:txBody>
      </p:sp>
      <p:sp>
        <p:nvSpPr>
          <p:cNvPr id="9" name="Slide Number Placeholder 8"/>
          <p:cNvSpPr>
            <a:spLocks noGrp="1"/>
          </p:cNvSpPr>
          <p:nvPr>
            <p:ph type="sldNum" sz="quarter" idx="12"/>
          </p:nvPr>
        </p:nvSpPr>
        <p:spPr/>
        <p:txBody>
          <a:bodyPr/>
          <a:lstStyle>
            <a:lvl1pPr>
              <a:defRPr/>
            </a:lvl1pPr>
          </a:lstStyle>
          <a:p>
            <a:fld id="{5A5D435C-9217-4132-B0C1-E4BD17856C83}" type="slidenum">
              <a:rPr lang="en-GB" altLang="en-US"/>
              <a:pPr/>
              <a:t>‹#›</a:t>
            </a:fld>
            <a:endParaRPr lang="en-GB" altLang="en-US" dirty="0"/>
          </a:p>
        </p:txBody>
      </p:sp>
    </p:spTree>
    <p:extLst>
      <p:ext uri="{BB962C8B-B14F-4D97-AF65-F5344CB8AC3E}">
        <p14:creationId xmlns:p14="http://schemas.microsoft.com/office/powerpoint/2010/main" val="36988147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lvl1pPr>
              <a:defRPr/>
            </a:lvl1pPr>
          </a:lstStyle>
          <a:p>
            <a:endParaRPr lang="en-GB" altLang="en-US" dirty="0"/>
          </a:p>
        </p:txBody>
      </p:sp>
      <p:sp>
        <p:nvSpPr>
          <p:cNvPr id="4" name="Footer Placeholder 3"/>
          <p:cNvSpPr>
            <a:spLocks noGrp="1"/>
          </p:cNvSpPr>
          <p:nvPr>
            <p:ph type="ftr" sz="quarter" idx="11"/>
          </p:nvPr>
        </p:nvSpPr>
        <p:spPr/>
        <p:txBody>
          <a:bodyPr/>
          <a:lstStyle>
            <a:lvl1pPr>
              <a:defRPr/>
            </a:lvl1pPr>
          </a:lstStyle>
          <a:p>
            <a:endParaRPr lang="en-GB" altLang="en-US" dirty="0"/>
          </a:p>
        </p:txBody>
      </p:sp>
      <p:sp>
        <p:nvSpPr>
          <p:cNvPr id="5" name="Slide Number Placeholder 4"/>
          <p:cNvSpPr>
            <a:spLocks noGrp="1"/>
          </p:cNvSpPr>
          <p:nvPr>
            <p:ph type="sldNum" sz="quarter" idx="12"/>
          </p:nvPr>
        </p:nvSpPr>
        <p:spPr/>
        <p:txBody>
          <a:bodyPr/>
          <a:lstStyle>
            <a:lvl1pPr>
              <a:defRPr/>
            </a:lvl1pPr>
          </a:lstStyle>
          <a:p>
            <a:fld id="{A21B7FB2-A0F1-46E1-9F11-A358BF9EC518}" type="slidenum">
              <a:rPr lang="en-GB" altLang="en-US"/>
              <a:pPr/>
              <a:t>‹#›</a:t>
            </a:fld>
            <a:endParaRPr lang="en-GB" altLang="en-US" dirty="0"/>
          </a:p>
        </p:txBody>
      </p:sp>
    </p:spTree>
    <p:extLst>
      <p:ext uri="{BB962C8B-B14F-4D97-AF65-F5344CB8AC3E}">
        <p14:creationId xmlns:p14="http://schemas.microsoft.com/office/powerpoint/2010/main" val="38990274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GB" altLang="en-US" dirty="0"/>
          </a:p>
        </p:txBody>
      </p:sp>
      <p:sp>
        <p:nvSpPr>
          <p:cNvPr id="3" name="Footer Placeholder 2"/>
          <p:cNvSpPr>
            <a:spLocks noGrp="1"/>
          </p:cNvSpPr>
          <p:nvPr>
            <p:ph type="ftr" sz="quarter" idx="11"/>
          </p:nvPr>
        </p:nvSpPr>
        <p:spPr/>
        <p:txBody>
          <a:bodyPr/>
          <a:lstStyle>
            <a:lvl1pPr>
              <a:defRPr/>
            </a:lvl1pPr>
          </a:lstStyle>
          <a:p>
            <a:endParaRPr lang="en-GB" altLang="en-US" dirty="0"/>
          </a:p>
        </p:txBody>
      </p:sp>
      <p:sp>
        <p:nvSpPr>
          <p:cNvPr id="4" name="Slide Number Placeholder 3"/>
          <p:cNvSpPr>
            <a:spLocks noGrp="1"/>
          </p:cNvSpPr>
          <p:nvPr>
            <p:ph type="sldNum" sz="quarter" idx="12"/>
          </p:nvPr>
        </p:nvSpPr>
        <p:spPr/>
        <p:txBody>
          <a:bodyPr/>
          <a:lstStyle>
            <a:lvl1pPr>
              <a:defRPr/>
            </a:lvl1pPr>
          </a:lstStyle>
          <a:p>
            <a:fld id="{30FEEDB8-DF09-49E5-B15F-19E8A32E78BB}" type="slidenum">
              <a:rPr lang="en-GB" altLang="en-US"/>
              <a:pPr/>
              <a:t>‹#›</a:t>
            </a:fld>
            <a:endParaRPr lang="en-GB" altLang="en-US" dirty="0"/>
          </a:p>
        </p:txBody>
      </p:sp>
    </p:spTree>
    <p:extLst>
      <p:ext uri="{BB962C8B-B14F-4D97-AF65-F5344CB8AC3E}">
        <p14:creationId xmlns:p14="http://schemas.microsoft.com/office/powerpoint/2010/main" val="31438719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GB" altLang="en-US" dirty="0"/>
          </a:p>
        </p:txBody>
      </p:sp>
      <p:sp>
        <p:nvSpPr>
          <p:cNvPr id="6" name="Footer Placeholder 5"/>
          <p:cNvSpPr>
            <a:spLocks noGrp="1"/>
          </p:cNvSpPr>
          <p:nvPr>
            <p:ph type="ftr" sz="quarter" idx="11"/>
          </p:nvPr>
        </p:nvSpPr>
        <p:spPr/>
        <p:txBody>
          <a:bodyPr/>
          <a:lstStyle>
            <a:lvl1pPr>
              <a:defRPr/>
            </a:lvl1pPr>
          </a:lstStyle>
          <a:p>
            <a:endParaRPr lang="en-GB" altLang="en-US" dirty="0"/>
          </a:p>
        </p:txBody>
      </p:sp>
      <p:sp>
        <p:nvSpPr>
          <p:cNvPr id="7" name="Slide Number Placeholder 6"/>
          <p:cNvSpPr>
            <a:spLocks noGrp="1"/>
          </p:cNvSpPr>
          <p:nvPr>
            <p:ph type="sldNum" sz="quarter" idx="12"/>
          </p:nvPr>
        </p:nvSpPr>
        <p:spPr/>
        <p:txBody>
          <a:bodyPr/>
          <a:lstStyle>
            <a:lvl1pPr>
              <a:defRPr/>
            </a:lvl1pPr>
          </a:lstStyle>
          <a:p>
            <a:fld id="{D1BCA83F-E284-426C-9434-A4A8EDD559E3}" type="slidenum">
              <a:rPr lang="en-GB" altLang="en-US"/>
              <a:pPr/>
              <a:t>‹#›</a:t>
            </a:fld>
            <a:endParaRPr lang="en-GB" altLang="en-US" dirty="0"/>
          </a:p>
        </p:txBody>
      </p:sp>
    </p:spTree>
    <p:extLst>
      <p:ext uri="{BB962C8B-B14F-4D97-AF65-F5344CB8AC3E}">
        <p14:creationId xmlns:p14="http://schemas.microsoft.com/office/powerpoint/2010/main" val="36009639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GB" altLang="en-US" dirty="0"/>
          </a:p>
        </p:txBody>
      </p:sp>
      <p:sp>
        <p:nvSpPr>
          <p:cNvPr id="6" name="Footer Placeholder 5"/>
          <p:cNvSpPr>
            <a:spLocks noGrp="1"/>
          </p:cNvSpPr>
          <p:nvPr>
            <p:ph type="ftr" sz="quarter" idx="11"/>
          </p:nvPr>
        </p:nvSpPr>
        <p:spPr/>
        <p:txBody>
          <a:bodyPr/>
          <a:lstStyle>
            <a:lvl1pPr>
              <a:defRPr/>
            </a:lvl1pPr>
          </a:lstStyle>
          <a:p>
            <a:endParaRPr lang="en-GB" altLang="en-US" dirty="0"/>
          </a:p>
        </p:txBody>
      </p:sp>
      <p:sp>
        <p:nvSpPr>
          <p:cNvPr id="7" name="Slide Number Placeholder 6"/>
          <p:cNvSpPr>
            <a:spLocks noGrp="1"/>
          </p:cNvSpPr>
          <p:nvPr>
            <p:ph type="sldNum" sz="quarter" idx="12"/>
          </p:nvPr>
        </p:nvSpPr>
        <p:spPr/>
        <p:txBody>
          <a:bodyPr/>
          <a:lstStyle>
            <a:lvl1pPr>
              <a:defRPr/>
            </a:lvl1pPr>
          </a:lstStyle>
          <a:p>
            <a:fld id="{EF0E299B-58FF-4C7C-BE91-F9C4F2BF760D}" type="slidenum">
              <a:rPr lang="en-GB" altLang="en-US"/>
              <a:pPr/>
              <a:t>‹#›</a:t>
            </a:fld>
            <a:endParaRPr lang="en-GB" altLang="en-US" dirty="0"/>
          </a:p>
        </p:txBody>
      </p:sp>
    </p:spTree>
    <p:extLst>
      <p:ext uri="{BB962C8B-B14F-4D97-AF65-F5344CB8AC3E}">
        <p14:creationId xmlns:p14="http://schemas.microsoft.com/office/powerpoint/2010/main" val="11877829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76200"/>
            <a:ext cx="9144000" cy="6926263"/>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
        <p:nvSpPr>
          <p:cNvPr id="1027" name="Rectangle 3"/>
          <p:cNvSpPr>
            <a:spLocks noGrp="1" noChangeArrowheads="1"/>
          </p:cNvSpPr>
          <p:nvPr>
            <p:ph type="body" idx="1"/>
          </p:nvPr>
        </p:nvSpPr>
        <p:spPr bwMode="auto">
          <a:xfrm>
            <a:off x="468313" y="1557338"/>
            <a:ext cx="8229600" cy="452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Master text styles</a:t>
            </a:r>
          </a:p>
          <a:p>
            <a:pPr lvl="1"/>
            <a:r>
              <a:rPr lang="en-GB" altLang="en-US"/>
              <a:t>Second level</a:t>
            </a:r>
          </a:p>
          <a:p>
            <a:pPr lvl="2"/>
            <a:r>
              <a:rPr lang="en-GB" altLang="en-US"/>
              <a:t>Third level</a:t>
            </a:r>
          </a:p>
          <a:p>
            <a:pPr lvl="3"/>
            <a:r>
              <a:rPr lang="en-GB" altLang="en-US"/>
              <a:t>Fourth level</a:t>
            </a:r>
          </a:p>
          <a:p>
            <a:pPr lvl="4"/>
            <a:r>
              <a:rPr lang="en-GB" altLang="en-US"/>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GB" altLang="en-US" dirty="0"/>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GB" altLang="en-US" dirty="0"/>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A93AAB15-EC30-4702-AD88-114629D8848D}" type="slidenum">
              <a:rPr lang="en-GB" altLang="en-US"/>
              <a:pPr/>
              <a:t>‹#›</a:t>
            </a:fld>
            <a:endParaRPr lang="en-GB"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ctr" rtl="0" fontAlgn="base">
        <a:spcBef>
          <a:spcPct val="0"/>
        </a:spcBef>
        <a:spcAft>
          <a:spcPct val="0"/>
        </a:spcAft>
        <a:defRPr sz="3600">
          <a:solidFill>
            <a:srgbClr val="FFFF00"/>
          </a:solidFill>
          <a:latin typeface="+mj-lt"/>
          <a:ea typeface="+mj-ea"/>
          <a:cs typeface="+mj-cs"/>
        </a:defRPr>
      </a:lvl1pPr>
      <a:lvl2pPr algn="ctr" rtl="0" fontAlgn="base">
        <a:spcBef>
          <a:spcPct val="0"/>
        </a:spcBef>
        <a:spcAft>
          <a:spcPct val="0"/>
        </a:spcAft>
        <a:defRPr sz="3600">
          <a:solidFill>
            <a:srgbClr val="FFFF00"/>
          </a:solidFill>
          <a:latin typeface="Arial" charset="0"/>
          <a:cs typeface="Arial" charset="0"/>
        </a:defRPr>
      </a:lvl2pPr>
      <a:lvl3pPr algn="ctr" rtl="0" fontAlgn="base">
        <a:spcBef>
          <a:spcPct val="0"/>
        </a:spcBef>
        <a:spcAft>
          <a:spcPct val="0"/>
        </a:spcAft>
        <a:defRPr sz="3600">
          <a:solidFill>
            <a:srgbClr val="FFFF00"/>
          </a:solidFill>
          <a:latin typeface="Arial" charset="0"/>
          <a:cs typeface="Arial" charset="0"/>
        </a:defRPr>
      </a:lvl3pPr>
      <a:lvl4pPr algn="ctr" rtl="0" fontAlgn="base">
        <a:spcBef>
          <a:spcPct val="0"/>
        </a:spcBef>
        <a:spcAft>
          <a:spcPct val="0"/>
        </a:spcAft>
        <a:defRPr sz="3600">
          <a:solidFill>
            <a:srgbClr val="FFFF00"/>
          </a:solidFill>
          <a:latin typeface="Arial" charset="0"/>
          <a:cs typeface="Arial" charset="0"/>
        </a:defRPr>
      </a:lvl4pPr>
      <a:lvl5pPr algn="ctr" rtl="0" fontAlgn="base">
        <a:spcBef>
          <a:spcPct val="0"/>
        </a:spcBef>
        <a:spcAft>
          <a:spcPct val="0"/>
        </a:spcAft>
        <a:defRPr sz="3600">
          <a:solidFill>
            <a:srgbClr val="FFFF00"/>
          </a:solidFill>
          <a:latin typeface="Arial" charset="0"/>
          <a:cs typeface="Arial" charset="0"/>
        </a:defRPr>
      </a:lvl5pPr>
      <a:lvl6pPr marL="457200" algn="ctr" rtl="0" fontAlgn="base">
        <a:spcBef>
          <a:spcPct val="0"/>
        </a:spcBef>
        <a:spcAft>
          <a:spcPct val="0"/>
        </a:spcAft>
        <a:defRPr sz="3600">
          <a:solidFill>
            <a:srgbClr val="FFFF00"/>
          </a:solidFill>
          <a:latin typeface="Arial" charset="0"/>
          <a:cs typeface="Arial" charset="0"/>
        </a:defRPr>
      </a:lvl6pPr>
      <a:lvl7pPr marL="914400" algn="ctr" rtl="0" fontAlgn="base">
        <a:spcBef>
          <a:spcPct val="0"/>
        </a:spcBef>
        <a:spcAft>
          <a:spcPct val="0"/>
        </a:spcAft>
        <a:defRPr sz="3600">
          <a:solidFill>
            <a:srgbClr val="FFFF00"/>
          </a:solidFill>
          <a:latin typeface="Arial" charset="0"/>
          <a:cs typeface="Arial" charset="0"/>
        </a:defRPr>
      </a:lvl7pPr>
      <a:lvl8pPr marL="1371600" algn="ctr" rtl="0" fontAlgn="base">
        <a:spcBef>
          <a:spcPct val="0"/>
        </a:spcBef>
        <a:spcAft>
          <a:spcPct val="0"/>
        </a:spcAft>
        <a:defRPr sz="3600">
          <a:solidFill>
            <a:srgbClr val="FFFF00"/>
          </a:solidFill>
          <a:latin typeface="Arial" charset="0"/>
          <a:cs typeface="Arial" charset="0"/>
        </a:defRPr>
      </a:lvl8pPr>
      <a:lvl9pPr marL="1828800" algn="ctr" rtl="0" fontAlgn="base">
        <a:spcBef>
          <a:spcPct val="0"/>
        </a:spcBef>
        <a:spcAft>
          <a:spcPct val="0"/>
        </a:spcAft>
        <a:defRPr sz="3600">
          <a:solidFill>
            <a:srgbClr val="FFFF00"/>
          </a:solidFill>
          <a:latin typeface="Arial" charset="0"/>
          <a:cs typeface="Arial" charset="0"/>
        </a:defRPr>
      </a:lvl9pPr>
    </p:titleStyle>
    <p:bodyStyle>
      <a:lvl1pPr marL="342900" indent="-342900" algn="l" rtl="0" fontAlgn="base">
        <a:spcBef>
          <a:spcPct val="20000"/>
        </a:spcBef>
        <a:spcAft>
          <a:spcPct val="0"/>
        </a:spcAft>
        <a:buChar char="•"/>
        <a:defRPr sz="2400">
          <a:solidFill>
            <a:srgbClr val="FFFF66"/>
          </a:solidFill>
          <a:latin typeface="+mn-lt"/>
          <a:ea typeface="+mn-ea"/>
          <a:cs typeface="+mn-cs"/>
        </a:defRPr>
      </a:lvl1pPr>
      <a:lvl2pPr marL="742950" indent="-285750" algn="l" rtl="0" fontAlgn="base">
        <a:spcBef>
          <a:spcPct val="20000"/>
        </a:spcBef>
        <a:spcAft>
          <a:spcPct val="0"/>
        </a:spcAft>
        <a:buChar char="–"/>
        <a:defRPr sz="2400">
          <a:solidFill>
            <a:srgbClr val="FFFF66"/>
          </a:solidFill>
          <a:latin typeface="+mn-lt"/>
          <a:cs typeface="+mn-cs"/>
        </a:defRPr>
      </a:lvl2pPr>
      <a:lvl3pPr marL="1143000" indent="-228600" algn="l" rtl="0" fontAlgn="base">
        <a:spcBef>
          <a:spcPct val="20000"/>
        </a:spcBef>
        <a:spcAft>
          <a:spcPct val="0"/>
        </a:spcAft>
        <a:buChar char="•"/>
        <a:defRPr sz="2400">
          <a:solidFill>
            <a:srgbClr val="FFFF66"/>
          </a:solidFill>
          <a:latin typeface="+mn-lt"/>
          <a:cs typeface="+mn-cs"/>
        </a:defRPr>
      </a:lvl3pPr>
      <a:lvl4pPr marL="1600200" indent="-228600" algn="l" rtl="0" fontAlgn="base">
        <a:spcBef>
          <a:spcPct val="20000"/>
        </a:spcBef>
        <a:spcAft>
          <a:spcPct val="0"/>
        </a:spcAft>
        <a:buChar char="–"/>
        <a:defRPr sz="2400">
          <a:solidFill>
            <a:srgbClr val="FFFF66"/>
          </a:solidFill>
          <a:latin typeface="+mn-lt"/>
          <a:cs typeface="+mn-cs"/>
        </a:defRPr>
      </a:lvl4pPr>
      <a:lvl5pPr marL="2057400" indent="-228600" algn="l" rtl="0" fontAlgn="base">
        <a:spcBef>
          <a:spcPct val="20000"/>
        </a:spcBef>
        <a:spcAft>
          <a:spcPct val="0"/>
        </a:spcAft>
        <a:buChar char="»"/>
        <a:defRPr sz="2400">
          <a:solidFill>
            <a:srgbClr val="FFFF66"/>
          </a:solidFill>
          <a:latin typeface="+mn-lt"/>
          <a:cs typeface="+mn-cs"/>
        </a:defRPr>
      </a:lvl5pPr>
      <a:lvl6pPr marL="2514600" indent="-228600" algn="l" rtl="0" fontAlgn="base">
        <a:spcBef>
          <a:spcPct val="20000"/>
        </a:spcBef>
        <a:spcAft>
          <a:spcPct val="0"/>
        </a:spcAft>
        <a:buChar char="»"/>
        <a:defRPr sz="2400">
          <a:solidFill>
            <a:srgbClr val="FFFF66"/>
          </a:solidFill>
          <a:latin typeface="+mn-lt"/>
          <a:cs typeface="+mn-cs"/>
        </a:defRPr>
      </a:lvl6pPr>
      <a:lvl7pPr marL="2971800" indent="-228600" algn="l" rtl="0" fontAlgn="base">
        <a:spcBef>
          <a:spcPct val="20000"/>
        </a:spcBef>
        <a:spcAft>
          <a:spcPct val="0"/>
        </a:spcAft>
        <a:buChar char="»"/>
        <a:defRPr sz="2400">
          <a:solidFill>
            <a:srgbClr val="FFFF66"/>
          </a:solidFill>
          <a:latin typeface="+mn-lt"/>
          <a:cs typeface="+mn-cs"/>
        </a:defRPr>
      </a:lvl7pPr>
      <a:lvl8pPr marL="3429000" indent="-228600" algn="l" rtl="0" fontAlgn="base">
        <a:spcBef>
          <a:spcPct val="20000"/>
        </a:spcBef>
        <a:spcAft>
          <a:spcPct val="0"/>
        </a:spcAft>
        <a:buChar char="»"/>
        <a:defRPr sz="2400">
          <a:solidFill>
            <a:srgbClr val="FFFF66"/>
          </a:solidFill>
          <a:latin typeface="+mn-lt"/>
          <a:cs typeface="+mn-cs"/>
        </a:defRPr>
      </a:lvl8pPr>
      <a:lvl9pPr marL="3886200" indent="-228600" algn="l" rtl="0" fontAlgn="base">
        <a:spcBef>
          <a:spcPct val="20000"/>
        </a:spcBef>
        <a:spcAft>
          <a:spcPct val="0"/>
        </a:spcAft>
        <a:buChar char="»"/>
        <a:defRPr sz="2400">
          <a:solidFill>
            <a:srgbClr val="FFFF66"/>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9.TIF"/><Relationship Id="rId3" Type="http://schemas.openxmlformats.org/officeDocument/2006/relationships/image" Target="../media/image14.TIF"/><Relationship Id="rId7" Type="http://schemas.openxmlformats.org/officeDocument/2006/relationships/image" Target="../media/image18.TI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TIF"/><Relationship Id="rId5" Type="http://schemas.openxmlformats.org/officeDocument/2006/relationships/image" Target="../media/image16.TIF"/><Relationship Id="rId4" Type="http://schemas.openxmlformats.org/officeDocument/2006/relationships/image" Target="../media/image15.TIF"/><Relationship Id="rId9" Type="http://schemas.openxmlformats.org/officeDocument/2006/relationships/image" Target="../media/image20.TIF"/></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mailto:edmund.warrick@diamond.ac.uk" TargetMode="External"/><Relationship Id="rId4" Type="http://schemas.openxmlformats.org/officeDocument/2006/relationships/hyperlink" Target="mailto:fernando.cacho-nerin@diamond.ac.uk"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1052513"/>
            <a:ext cx="7772400" cy="2547937"/>
          </a:xfrm>
        </p:spPr>
        <p:txBody>
          <a:bodyPr/>
          <a:lstStyle/>
          <a:p>
            <a:r>
              <a:rPr lang="en-GB" b="1" dirty="0"/>
              <a:t>Enhancing the functionality and adding remote control capability to an I14 instrument using a Raspberry Pi</a:t>
            </a:r>
            <a:endParaRPr lang="en-GB" dirty="0"/>
          </a:p>
        </p:txBody>
      </p:sp>
      <p:sp>
        <p:nvSpPr>
          <p:cNvPr id="2051" name="Rectangle 3"/>
          <p:cNvSpPr>
            <a:spLocks noGrp="1" noChangeArrowheads="1"/>
          </p:cNvSpPr>
          <p:nvPr>
            <p:ph type="subTitle" idx="1"/>
          </p:nvPr>
        </p:nvSpPr>
        <p:spPr>
          <a:xfrm>
            <a:off x="1371600" y="3357563"/>
            <a:ext cx="6584950" cy="2159000"/>
          </a:xfrm>
        </p:spPr>
        <p:txBody>
          <a:bodyPr/>
          <a:lstStyle/>
          <a:p>
            <a:endParaRPr lang="en-GB" altLang="en-US" sz="3600" dirty="0"/>
          </a:p>
          <a:p>
            <a:r>
              <a:rPr lang="en-GB" altLang="en-US" sz="3600" dirty="0"/>
              <a:t>Alexander Liptak</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CEB2C-9248-4717-BB8C-8FAA0427F8DD}"/>
              </a:ext>
            </a:extLst>
          </p:cNvPr>
          <p:cNvSpPr>
            <a:spLocks noGrp="1"/>
          </p:cNvSpPr>
          <p:nvPr>
            <p:ph type="title"/>
          </p:nvPr>
        </p:nvSpPr>
        <p:spPr/>
        <p:txBody>
          <a:bodyPr/>
          <a:lstStyle/>
          <a:p>
            <a:r>
              <a:rPr lang="en-GB" dirty="0"/>
              <a:t>Laser Modulation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28" y="1417638"/>
            <a:ext cx="5658743" cy="424405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44628" y="1425012"/>
            <a:ext cx="5648912" cy="4236684"/>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5267" y="1425012"/>
            <a:ext cx="5648912" cy="4236684"/>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2628" y="1425012"/>
            <a:ext cx="5648912" cy="4236684"/>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63688" y="1430061"/>
            <a:ext cx="5642180" cy="4231635"/>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42588" y="1432101"/>
            <a:ext cx="5649292" cy="4236969"/>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44628" y="1417638"/>
            <a:ext cx="5668576" cy="4251432"/>
          </a:xfrm>
          <a:prstGeom prst="rect">
            <a:avLst/>
          </a:prstGeom>
        </p:spPr>
      </p:pic>
    </p:spTree>
    <p:extLst>
      <p:ext uri="{BB962C8B-B14F-4D97-AF65-F5344CB8AC3E}">
        <p14:creationId xmlns:p14="http://schemas.microsoft.com/office/powerpoint/2010/main" val="844003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Map</a:t>
            </a:r>
            <a:endParaRPr lang="en-GB" dirty="0"/>
          </a:p>
        </p:txBody>
      </p:sp>
      <p:pic>
        <p:nvPicPr>
          <p:cNvPr id="4" name="Content Placeholder 3"/>
          <p:cNvPicPr>
            <a:picLocks noGrp="1" noChangeAspect="1"/>
          </p:cNvPicPr>
          <p:nvPr>
            <p:ph idx="1"/>
          </p:nvPr>
        </p:nvPicPr>
        <p:blipFill>
          <a:blip r:embed="rId3">
            <a:extLst>
              <a:ext uri="{BEBA8EAE-BF5A-486C-A8C5-ECC9F3942E4B}">
                <a14:imgProps xmlns:a14="http://schemas.microsoft.com/office/drawing/2010/main">
                  <a14:imgLayer r:embed="rId4"/>
                </a14:imgProps>
              </a:ext>
              <a:ext uri="{28A0092B-C50C-407E-A947-70E740481C1C}">
                <a14:useLocalDpi xmlns:a14="http://schemas.microsoft.com/office/drawing/2010/main" val="0"/>
              </a:ext>
            </a:extLst>
          </a:blip>
          <a:stretch>
            <a:fillRect/>
          </a:stretch>
        </p:blipFill>
        <p:spPr>
          <a:xfrm>
            <a:off x="1827498" y="1417638"/>
            <a:ext cx="5489004" cy="4377084"/>
          </a:xfrm>
        </p:spPr>
      </p:pic>
      <p:sp>
        <p:nvSpPr>
          <p:cNvPr id="5" name="Oval 4"/>
          <p:cNvSpPr/>
          <p:nvPr/>
        </p:nvSpPr>
        <p:spPr>
          <a:xfrm>
            <a:off x="1475656" y="2560638"/>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3059832"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3066768" y="4122455"/>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4542503"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p:cNvSpPr/>
          <p:nvPr/>
        </p:nvSpPr>
        <p:spPr>
          <a:xfrm>
            <a:off x="6020678" y="2555190"/>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p:cNvSpPr/>
          <p:nvPr/>
        </p:nvSpPr>
        <p:spPr>
          <a:xfrm>
            <a:off x="4580678" y="4173889"/>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p:cNvSpPr/>
          <p:nvPr/>
        </p:nvSpPr>
        <p:spPr>
          <a:xfrm>
            <a:off x="5281591" y="1280751"/>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130185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62C69-994C-4DBA-85D6-A545FB4EA311}"/>
              </a:ext>
            </a:extLst>
          </p:cNvPr>
          <p:cNvSpPr>
            <a:spLocks noGrp="1"/>
          </p:cNvSpPr>
          <p:nvPr>
            <p:ph type="title"/>
          </p:nvPr>
        </p:nvSpPr>
        <p:spPr/>
        <p:txBody>
          <a:bodyPr/>
          <a:lstStyle/>
          <a:p>
            <a:r>
              <a:rPr lang="en-GB" dirty="0"/>
              <a:t>Conclusion</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4231" y="1340768"/>
            <a:ext cx="3595538" cy="3595538"/>
          </a:xfrm>
          <a:prstGeom prst="rect">
            <a:avLst/>
          </a:prstGeom>
          <a:ln>
            <a:noFill/>
          </a:ln>
          <a:effectLst>
            <a:softEdge rad="112500"/>
          </a:effectLst>
        </p:spPr>
      </p:pic>
      <p:sp>
        <p:nvSpPr>
          <p:cNvPr id="8" name="Text Box 2"/>
          <p:cNvSpPr txBox="1">
            <a:spLocks noChangeArrowheads="1"/>
          </p:cNvSpPr>
          <p:nvPr/>
        </p:nvSpPr>
        <p:spPr bwMode="auto">
          <a:xfrm>
            <a:off x="2774231" y="4936306"/>
            <a:ext cx="4978896" cy="720725"/>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600"/>
              </a:spcAft>
              <a:buClrTx/>
              <a:buSzTx/>
              <a:buFontTx/>
              <a:buNone/>
              <a:tabLst/>
            </a:pPr>
            <a:r>
              <a:rPr kumimoji="0" lang="en-US" altLang="en-US" sz="1400" b="0" i="0" u="none" strike="noStrike" cap="none" normalizeH="0" baseline="0" dirty="0" smtClean="0">
                <a:ln>
                  <a:noFill/>
                </a:ln>
                <a:solidFill>
                  <a:schemeClr val="bg1"/>
                </a:solidFill>
                <a:effectLst/>
                <a:latin typeface="Calibri" panose="020F0502020204030204" pitchFamily="34" charset="0"/>
              </a:rPr>
              <a:t>For more information contact:</a:t>
            </a:r>
          </a:p>
          <a:p>
            <a:pPr marL="0" marR="0" lvl="0" indent="0" algn="l" defTabSz="914400" rtl="0" eaLnBrk="0" fontAlgn="base" latinLnBrk="0" hangingPunct="0">
              <a:lnSpc>
                <a:spcPct val="100000"/>
              </a:lnSpc>
              <a:spcBef>
                <a:spcPct val="0"/>
              </a:spcBef>
              <a:spcAft>
                <a:spcPts val="600"/>
              </a:spcAft>
              <a:buClrTx/>
              <a:buSzTx/>
              <a:buFontTx/>
              <a:buNone/>
              <a:tabLst/>
            </a:pPr>
            <a:r>
              <a:rPr kumimoji="0" lang="en-US" altLang="en-US" sz="1400" b="0" i="0" u="none" strike="noStrike" cap="none" normalizeH="0" baseline="0" dirty="0" smtClean="0">
                <a:ln>
                  <a:noFill/>
                </a:ln>
                <a:solidFill>
                  <a:schemeClr val="bg1"/>
                </a:solidFill>
                <a:effectLst/>
                <a:latin typeface="Calibri" panose="020F0502020204030204" pitchFamily="34" charset="0"/>
              </a:rPr>
              <a:t>Fernando Cacho-Nerin at </a:t>
            </a:r>
            <a:r>
              <a:rPr kumimoji="0" lang="en-US" altLang="en-US" sz="1400" b="0" i="0" u="none" strike="noStrike" cap="none" normalizeH="0" baseline="0" dirty="0" smtClean="0">
                <a:ln>
                  <a:noFill/>
                </a:ln>
                <a:solidFill>
                  <a:schemeClr val="bg1"/>
                </a:solidFill>
                <a:effectLst/>
                <a:latin typeface="Calibri" panose="020F0502020204030204" pitchFamily="34" charset="0"/>
                <a:hlinkClick r:id="rId4"/>
              </a:rPr>
              <a:t>fernando.cacho-nerin@diamond.ac.uk</a:t>
            </a:r>
            <a:r>
              <a:rPr kumimoji="0" lang="en-US" altLang="en-US" sz="1400" b="0" i="0" u="none" strike="noStrike" cap="none" normalizeH="0" baseline="0" dirty="0" smtClean="0">
                <a:ln>
                  <a:noFill/>
                </a:ln>
                <a:solidFill>
                  <a:schemeClr val="bg1"/>
                </a:solidFill>
                <a:effectLst/>
                <a:latin typeface="Calibri" panose="020F0502020204030204" pitchFamily="34" charset="0"/>
              </a:rPr>
              <a:t> or Edmund Warrick at</a:t>
            </a:r>
            <a:r>
              <a:rPr lang="en-US" altLang="en-US" sz="1400" dirty="0">
                <a:solidFill>
                  <a:schemeClr val="bg1"/>
                </a:solidFill>
                <a:latin typeface="Calibri" panose="020F0502020204030204" pitchFamily="34" charset="0"/>
              </a:rPr>
              <a:t> </a:t>
            </a:r>
            <a:r>
              <a:rPr kumimoji="0" lang="en-US" altLang="en-US" sz="1400" b="0" i="0" u="none" strike="noStrike" cap="none" normalizeH="0" baseline="0" dirty="0" smtClean="0">
                <a:ln>
                  <a:noFill/>
                </a:ln>
                <a:solidFill>
                  <a:schemeClr val="bg1"/>
                </a:solidFill>
                <a:effectLst/>
                <a:latin typeface="Calibri" panose="020F0502020204030204" pitchFamily="34" charset="0"/>
                <a:hlinkClick r:id="rId5"/>
              </a:rPr>
              <a:t>edmund.warrick@diamond.ac.uk</a:t>
            </a:r>
            <a:r>
              <a:rPr kumimoji="0" lang="en-US" altLang="en-US" sz="1400" b="0" i="0" u="none" strike="noStrike" cap="none" normalizeH="0" baseline="0" dirty="0" smtClean="0">
                <a:ln>
                  <a:noFill/>
                </a:ln>
                <a:solidFill>
                  <a:schemeClr val="bg1"/>
                </a:solidFill>
                <a:effectLst/>
                <a:latin typeface="Calibri" panose="020F0502020204030204" pitchFamily="34" charset="0"/>
              </a:rPr>
              <a:t> </a:t>
            </a:r>
            <a:endParaRPr kumimoji="0" lang="en-US" altLang="en-US" sz="1600" b="0" i="0" u="none" strike="noStrike" cap="none" normalizeH="0" baseline="0" dirty="0" smtClean="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42677163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39343-C9CF-4AA9-A11F-1A3BAF3F616D}"/>
              </a:ext>
            </a:extLst>
          </p:cNvPr>
          <p:cNvSpPr>
            <a:spLocks noGrp="1"/>
          </p:cNvSpPr>
          <p:nvPr>
            <p:ph type="title"/>
          </p:nvPr>
        </p:nvSpPr>
        <p:spPr/>
        <p:txBody>
          <a:bodyPr/>
          <a:lstStyle/>
          <a:p>
            <a:r>
              <a:rPr lang="en-GB" dirty="0"/>
              <a:t>Acknowledgements</a:t>
            </a:r>
          </a:p>
        </p:txBody>
      </p:sp>
      <p:sp>
        <p:nvSpPr>
          <p:cNvPr id="5" name="Content Placeholder 4"/>
          <p:cNvSpPr>
            <a:spLocks noGrp="1"/>
          </p:cNvSpPr>
          <p:nvPr>
            <p:ph idx="1"/>
          </p:nvPr>
        </p:nvSpPr>
        <p:spPr/>
        <p:txBody>
          <a:bodyPr/>
          <a:lstStyle/>
          <a:p>
            <a:r>
              <a:rPr lang="en-GB" sz="2800" dirty="0" smtClean="0"/>
              <a:t>Supervisors:</a:t>
            </a:r>
          </a:p>
          <a:p>
            <a:pPr lvl="6"/>
            <a:r>
              <a:rPr lang="en-US" sz="2800" dirty="0"/>
              <a:t>Fernando Cacho-Nerin</a:t>
            </a:r>
          </a:p>
          <a:p>
            <a:pPr lvl="6"/>
            <a:r>
              <a:rPr lang="en-US" sz="2800" dirty="0"/>
              <a:t>Edmund </a:t>
            </a:r>
            <a:r>
              <a:rPr lang="en-US" sz="2800" dirty="0" smtClean="0"/>
              <a:t>Warwick</a:t>
            </a:r>
            <a:endParaRPr lang="en-GB" sz="2800" dirty="0" smtClean="0"/>
          </a:p>
          <a:p>
            <a:r>
              <a:rPr lang="en-GB" sz="2800" dirty="0" smtClean="0"/>
              <a:t>Electronics help:</a:t>
            </a:r>
          </a:p>
          <a:p>
            <a:pPr lvl="6"/>
            <a:r>
              <a:rPr lang="en-US" sz="2800" dirty="0"/>
              <a:t>Ben Garvey </a:t>
            </a:r>
          </a:p>
          <a:p>
            <a:r>
              <a:rPr lang="en-US" sz="2800" dirty="0"/>
              <a:t>Diamond IT </a:t>
            </a:r>
          </a:p>
          <a:p>
            <a:pPr lvl="6"/>
            <a:r>
              <a:rPr lang="en-US" sz="2800" dirty="0"/>
              <a:t>Richard Cooper </a:t>
            </a:r>
          </a:p>
          <a:p>
            <a:r>
              <a:rPr lang="en-US" sz="2800" dirty="0"/>
              <a:t>Diamond Students </a:t>
            </a:r>
            <a:r>
              <a:rPr lang="en-US" sz="2800" dirty="0" smtClean="0"/>
              <a:t>team</a:t>
            </a:r>
            <a:endParaRPr lang="en-US" sz="2800" dirty="0"/>
          </a:p>
        </p:txBody>
      </p:sp>
    </p:spTree>
    <p:extLst>
      <p:ext uri="{BB962C8B-B14F-4D97-AF65-F5344CB8AC3E}">
        <p14:creationId xmlns:p14="http://schemas.microsoft.com/office/powerpoint/2010/main" val="11493496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anim calcmode="lin" valueType="num">
                                      <p:cBhvr>
                                        <p:cTn id="1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anim calcmode="lin" valueType="num">
                                      <p:cBhvr>
                                        <p:cTn id="1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Effect transition="in" filter="fade">
                                      <p:cBhvr>
                                        <p:cTn id="24" dur="1000"/>
                                        <p:tgtEl>
                                          <p:spTgt spid="5">
                                            <p:txEl>
                                              <p:pRg st="3" end="3"/>
                                            </p:txEl>
                                          </p:spTgt>
                                        </p:tgtEl>
                                      </p:cBhvr>
                                    </p:animEffect>
                                    <p:anim calcmode="lin" valueType="num">
                                      <p:cBhvr>
                                        <p:cTn id="25"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fade">
                                      <p:cBhvr>
                                        <p:cTn id="29" dur="1000"/>
                                        <p:tgtEl>
                                          <p:spTgt spid="5">
                                            <p:txEl>
                                              <p:pRg st="4" end="4"/>
                                            </p:txEl>
                                          </p:spTgt>
                                        </p:tgtEl>
                                      </p:cBhvr>
                                    </p:animEffect>
                                    <p:anim calcmode="lin" valueType="num">
                                      <p:cBhvr>
                                        <p:cTn id="30"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5">
                                            <p:txEl>
                                              <p:pRg st="5" end="5"/>
                                            </p:txEl>
                                          </p:spTgt>
                                        </p:tgtEl>
                                        <p:attrNameLst>
                                          <p:attrName>style.visibility</p:attrName>
                                        </p:attrNameLst>
                                      </p:cBhvr>
                                      <p:to>
                                        <p:strVal val="visible"/>
                                      </p:to>
                                    </p:set>
                                    <p:animEffect transition="in" filter="fade">
                                      <p:cBhvr>
                                        <p:cTn id="36" dur="1000"/>
                                        <p:tgtEl>
                                          <p:spTgt spid="5">
                                            <p:txEl>
                                              <p:pRg st="5" end="5"/>
                                            </p:txEl>
                                          </p:spTgt>
                                        </p:tgtEl>
                                      </p:cBhvr>
                                    </p:animEffect>
                                    <p:anim calcmode="lin" valueType="num">
                                      <p:cBhvr>
                                        <p:cTn id="37"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5">
                                            <p:txEl>
                                              <p:pRg st="5" end="5"/>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5">
                                            <p:txEl>
                                              <p:pRg st="6" end="6"/>
                                            </p:txEl>
                                          </p:spTgt>
                                        </p:tgtEl>
                                        <p:attrNameLst>
                                          <p:attrName>style.visibility</p:attrName>
                                        </p:attrNameLst>
                                      </p:cBhvr>
                                      <p:to>
                                        <p:strVal val="visible"/>
                                      </p:to>
                                    </p:set>
                                    <p:animEffect transition="in" filter="fade">
                                      <p:cBhvr>
                                        <p:cTn id="41" dur="1000"/>
                                        <p:tgtEl>
                                          <p:spTgt spid="5">
                                            <p:txEl>
                                              <p:pRg st="6" end="6"/>
                                            </p:txEl>
                                          </p:spTgt>
                                        </p:tgtEl>
                                      </p:cBhvr>
                                    </p:animEffect>
                                    <p:anim calcmode="lin" valueType="num">
                                      <p:cBhvr>
                                        <p:cTn id="42"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5">
                                            <p:txEl>
                                              <p:pRg st="7" end="7"/>
                                            </p:txEl>
                                          </p:spTgt>
                                        </p:tgtEl>
                                        <p:attrNameLst>
                                          <p:attrName>style.visibility</p:attrName>
                                        </p:attrNameLst>
                                      </p:cBhvr>
                                      <p:to>
                                        <p:strVal val="visible"/>
                                      </p:to>
                                    </p:set>
                                    <p:animEffect transition="in" filter="fade">
                                      <p:cBhvr>
                                        <p:cTn id="48" dur="1000"/>
                                        <p:tgtEl>
                                          <p:spTgt spid="5">
                                            <p:txEl>
                                              <p:pRg st="7" end="7"/>
                                            </p:txEl>
                                          </p:spTgt>
                                        </p:tgtEl>
                                      </p:cBhvr>
                                    </p:animEffect>
                                    <p:anim calcmode="lin" valueType="num">
                                      <p:cBhvr>
                                        <p:cTn id="49"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50" dur="1000" fill="hold"/>
                                        <p:tgtEl>
                                          <p:spTgt spid="5">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b="12495"/>
          <a:stretch/>
        </p:blipFill>
        <p:spPr>
          <a:xfrm>
            <a:off x="1263146" y="1417638"/>
            <a:ext cx="6617708" cy="4343116"/>
          </a:xfrm>
        </p:spPr>
      </p:pic>
      <p:sp>
        <p:nvSpPr>
          <p:cNvPr id="250899" name="Rectangle 19"/>
          <p:cNvSpPr>
            <a:spLocks noGrp="1" noChangeArrowheads="1"/>
          </p:cNvSpPr>
          <p:nvPr>
            <p:ph type="title"/>
          </p:nvPr>
        </p:nvSpPr>
        <p:spPr/>
        <p:txBody>
          <a:bodyPr/>
          <a:lstStyle/>
          <a:p>
            <a:r>
              <a:rPr lang="en-US" altLang="en-US" dirty="0"/>
              <a:t>Introduction</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23728" y="1272754"/>
            <a:ext cx="4896544" cy="4632884"/>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82565" y="1253802"/>
            <a:ext cx="3378869" cy="467078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xit" presetSubtype="0" fill="hold" nodeType="withEffect">
                                  <p:stCondLst>
                                    <p:cond delay="0"/>
                                  </p:stCondLst>
                                  <p:childTnLst>
                                    <p:animEffect transition="out" filter="fade">
                                      <p:cBhvr>
                                        <p:cTn id="9" dur="500"/>
                                        <p:tgtEl>
                                          <p:spTgt spid="2"/>
                                        </p:tgtEl>
                                      </p:cBhvr>
                                    </p:animEffect>
                                    <p:set>
                                      <p:cBhvr>
                                        <p:cTn id="10" dur="1" fill="hold">
                                          <p:stCondLst>
                                            <p:cond delay="499"/>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xit" presetSubtype="0" fill="hold" nodeType="withEffect">
                                  <p:stCondLst>
                                    <p:cond delay="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52EB-BA9A-4AF2-956F-BE107CF1096A}"/>
              </a:ext>
            </a:extLst>
          </p:cNvPr>
          <p:cNvSpPr>
            <a:spLocks noGrp="1"/>
          </p:cNvSpPr>
          <p:nvPr>
            <p:ph type="title"/>
          </p:nvPr>
        </p:nvSpPr>
        <p:spPr/>
        <p:txBody>
          <a:bodyPr/>
          <a:lstStyle/>
          <a:p>
            <a:r>
              <a:rPr lang="en-GB" dirty="0" smtClean="0"/>
              <a:t>Laser</a:t>
            </a:r>
            <a:endParaRPr lang="en-GB" dirty="0"/>
          </a:p>
        </p:txBody>
      </p:sp>
      <p:pic>
        <p:nvPicPr>
          <p:cNvPr id="8" name="Content Placeholder 7"/>
          <p:cNvPicPr>
            <a:picLocks noGrp="1" noChangeAspect="1"/>
          </p:cNvPicPr>
          <p:nvPr>
            <p:ph idx="1"/>
          </p:nvPr>
        </p:nvPicPr>
        <p:blipFill>
          <a:blip r:embed="rId3"/>
          <a:stretch>
            <a:fillRect/>
          </a:stretch>
        </p:blipFill>
        <p:spPr>
          <a:xfrm>
            <a:off x="1413418" y="1417638"/>
            <a:ext cx="6317164" cy="4074159"/>
          </a:xfrm>
          <a:prstGeom prst="rect">
            <a:avLst/>
          </a:prstGeom>
        </p:spPr>
      </p:pic>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r="6698"/>
          <a:stretch/>
        </p:blipFill>
        <p:spPr>
          <a:xfrm>
            <a:off x="770725" y="1417638"/>
            <a:ext cx="7602550" cy="4074158"/>
          </a:xfrm>
          <a:prstGeom prst="rect">
            <a:avLst/>
          </a:prstGeom>
        </p:spPr>
      </p:pic>
      <p:sp>
        <p:nvSpPr>
          <p:cNvPr id="11" name="Oval 10"/>
          <p:cNvSpPr/>
          <p:nvPr/>
        </p:nvSpPr>
        <p:spPr>
          <a:xfrm>
            <a:off x="6290582" y="1989412"/>
            <a:ext cx="1440000" cy="1440000"/>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p:cNvSpPr/>
          <p:nvPr/>
        </p:nvSpPr>
        <p:spPr>
          <a:xfrm>
            <a:off x="4619031" y="3212976"/>
            <a:ext cx="2160000" cy="2160000"/>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932212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Map</a:t>
            </a:r>
            <a:endParaRPr lang="en-GB" dirty="0"/>
          </a:p>
        </p:txBody>
      </p:sp>
      <p:pic>
        <p:nvPicPr>
          <p:cNvPr id="4" name="Content Placeholder 3"/>
          <p:cNvPicPr>
            <a:picLocks noGrp="1" noChangeAspect="1"/>
          </p:cNvPicPr>
          <p:nvPr>
            <p:ph idx="1"/>
          </p:nvPr>
        </p:nvPicPr>
        <p:blipFill>
          <a:blip r:embed="rId3">
            <a:extLst>
              <a:ext uri="{BEBA8EAE-BF5A-486C-A8C5-ECC9F3942E4B}">
                <a14:imgProps xmlns:a14="http://schemas.microsoft.com/office/drawing/2010/main">
                  <a14:imgLayer r:embed="rId4"/>
                </a14:imgProps>
              </a:ext>
              <a:ext uri="{28A0092B-C50C-407E-A947-70E740481C1C}">
                <a14:useLocalDpi xmlns:a14="http://schemas.microsoft.com/office/drawing/2010/main" val="0"/>
              </a:ext>
            </a:extLst>
          </a:blip>
          <a:stretch>
            <a:fillRect/>
          </a:stretch>
        </p:blipFill>
        <p:spPr>
          <a:xfrm>
            <a:off x="1827498" y="1417638"/>
            <a:ext cx="5489004" cy="4377084"/>
          </a:xfrm>
        </p:spPr>
      </p:pic>
      <p:sp>
        <p:nvSpPr>
          <p:cNvPr id="5" name="Oval 4"/>
          <p:cNvSpPr/>
          <p:nvPr/>
        </p:nvSpPr>
        <p:spPr>
          <a:xfrm>
            <a:off x="1475656" y="2560638"/>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3059832"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991554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Raspberry Pi</a:t>
            </a:r>
          </a:p>
        </p:txBody>
      </p:sp>
      <p:pic>
        <p:nvPicPr>
          <p:cNvPr id="1027" name="Picture 3" descr="rasp-pi-3-b+-board">
            <a:extLst>
              <a:ext uri="{FF2B5EF4-FFF2-40B4-BE49-F238E27FC236}">
                <a16:creationId xmlns:a16="http://schemas.microsoft.com/office/drawing/2014/main" id="{0A912A44-6B6A-4BB2-9B77-A2DFC09DA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417638"/>
            <a:ext cx="6272092" cy="3172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1028" name="Picture 4">
            <a:extLst>
              <a:ext uri="{FF2B5EF4-FFF2-40B4-BE49-F238E27FC236}">
                <a16:creationId xmlns:a16="http://schemas.microsoft.com/office/drawing/2014/main" id="{0957CAC6-8B1C-4012-9067-D4DBCD84FFC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29292" y="3004108"/>
            <a:ext cx="1958996" cy="2463229"/>
          </a:xfrm>
          <a:prstGeom prst="rect">
            <a:avLst/>
          </a:prstGeom>
          <a:noFill/>
          <a:ln>
            <a:noFill/>
          </a:ln>
          <a:effectLst/>
          <a:extLst>
            <a:ext uri="{909E8E84-426E-40DD-AFC4-6F175D3DCCD1}">
              <a14:hiddenFill xmlns:a14="http://schemas.microsoft.com/office/drawing/2010/main">
                <a:solidFill>
                  <a:srgbClr val="5B9BD5"/>
                </a:solidFill>
              </a14:hiddenFill>
            </a:ext>
            <a:ext uri="{91240B29-F687-4F45-9708-019B960494DF}">
              <a14:hiddenLine xmlns:a14="http://schemas.microsoft.com/office/drawing/2010/main" w="2540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000000"/>
                  </a:outerShdw>
                </a:effectLst>
              </a14:hiddenEffects>
            </a:ext>
          </a:extLst>
        </p:spPr>
      </p:pic>
      <p:sp>
        <p:nvSpPr>
          <p:cNvPr id="4" name="TextBox 3">
            <a:extLst>
              <a:ext uri="{FF2B5EF4-FFF2-40B4-BE49-F238E27FC236}">
                <a16:creationId xmlns:a16="http://schemas.microsoft.com/office/drawing/2014/main" id="{BCD44D24-89F3-4650-AD64-D7311B1F42B7}"/>
              </a:ext>
            </a:extLst>
          </p:cNvPr>
          <p:cNvSpPr txBox="1"/>
          <p:nvPr/>
        </p:nvSpPr>
        <p:spPr>
          <a:xfrm>
            <a:off x="2333836" y="4590579"/>
            <a:ext cx="4476327" cy="830997"/>
          </a:xfrm>
          <a:prstGeom prst="rect">
            <a:avLst/>
          </a:prstGeom>
          <a:noFill/>
        </p:spPr>
        <p:txBody>
          <a:bodyPr wrap="square" rtlCol="0">
            <a:spAutoFit/>
          </a:bodyPr>
          <a:lstStyle/>
          <a:p>
            <a:r>
              <a:rPr lang="en-GB" sz="1200" dirty="0">
                <a:solidFill>
                  <a:schemeClr val="bg1"/>
                </a:solidFill>
              </a:rPr>
              <a:t>Credit to Element 14 </a:t>
            </a:r>
          </a:p>
          <a:p>
            <a:r>
              <a:rPr lang="en-GB" sz="1200" dirty="0">
                <a:solidFill>
                  <a:schemeClr val="bg1"/>
                </a:solidFill>
              </a:rPr>
              <a:t>Link: http://au.element14.com/buy-raspberry-pi </a:t>
            </a:r>
          </a:p>
          <a:p>
            <a:endParaRPr lang="en-GB" sz="1200" dirty="0">
              <a:solidFill>
                <a:schemeClr val="bg1"/>
              </a:solidFill>
            </a:endParaRPr>
          </a:p>
          <a:p>
            <a:r>
              <a:rPr lang="en-GB" sz="1200" dirty="0">
                <a:solidFill>
                  <a:schemeClr val="bg1"/>
                </a:solidFill>
              </a:rPr>
              <a:t>Raspberry Pi is a trademark of the Raspberry Pi Foundation</a:t>
            </a:r>
          </a:p>
        </p:txBody>
      </p:sp>
    </p:spTree>
    <p:extLst>
      <p:ext uri="{BB962C8B-B14F-4D97-AF65-F5344CB8AC3E}">
        <p14:creationId xmlns:p14="http://schemas.microsoft.com/office/powerpoint/2010/main" val="6091878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Map</a:t>
            </a:r>
            <a:endParaRPr lang="en-GB" dirty="0"/>
          </a:p>
        </p:txBody>
      </p:sp>
      <p:pic>
        <p:nvPicPr>
          <p:cNvPr id="4" name="Content Placeholder 3"/>
          <p:cNvPicPr>
            <a:picLocks noGrp="1" noChangeAspect="1"/>
          </p:cNvPicPr>
          <p:nvPr>
            <p:ph idx="1"/>
          </p:nvPr>
        </p:nvPicPr>
        <p:blipFill>
          <a:blip r:embed="rId3">
            <a:extLst>
              <a:ext uri="{BEBA8EAE-BF5A-486C-A8C5-ECC9F3942E4B}">
                <a14:imgProps xmlns:a14="http://schemas.microsoft.com/office/drawing/2010/main">
                  <a14:imgLayer r:embed="rId4"/>
                </a14:imgProps>
              </a:ext>
              <a:ext uri="{28A0092B-C50C-407E-A947-70E740481C1C}">
                <a14:useLocalDpi xmlns:a14="http://schemas.microsoft.com/office/drawing/2010/main" val="0"/>
              </a:ext>
            </a:extLst>
          </a:blip>
          <a:stretch>
            <a:fillRect/>
          </a:stretch>
        </p:blipFill>
        <p:spPr>
          <a:xfrm>
            <a:off x="1827498" y="1417638"/>
            <a:ext cx="5489004" cy="4377084"/>
          </a:xfrm>
        </p:spPr>
      </p:pic>
      <p:sp>
        <p:nvSpPr>
          <p:cNvPr id="5" name="Oval 4"/>
          <p:cNvSpPr/>
          <p:nvPr/>
        </p:nvSpPr>
        <p:spPr>
          <a:xfrm>
            <a:off x="1475656" y="2560638"/>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3059832"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3066768" y="4122455"/>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4542503"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662793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Arduino-uno-perspective-transparen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70300" y="692696"/>
            <a:ext cx="5473700" cy="481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sp>
        <p:nvSpPr>
          <p:cNvPr id="2" name="Title 1">
            <a:extLst>
              <a:ext uri="{FF2B5EF4-FFF2-40B4-BE49-F238E27FC236}">
                <a16:creationId xmlns:a16="http://schemas.microsoft.com/office/drawing/2014/main" id="{763F06D1-A1B7-4F84-8097-72DBD1413D23}"/>
              </a:ext>
            </a:extLst>
          </p:cNvPr>
          <p:cNvSpPr>
            <a:spLocks noGrp="1"/>
          </p:cNvSpPr>
          <p:nvPr>
            <p:ph type="title"/>
          </p:nvPr>
        </p:nvSpPr>
        <p:spPr/>
        <p:txBody>
          <a:bodyPr/>
          <a:lstStyle/>
          <a:p>
            <a:r>
              <a:rPr lang="en-GB" dirty="0" smtClean="0"/>
              <a:t>Arduino</a:t>
            </a:r>
            <a:endParaRPr lang="en-GB" dirty="0"/>
          </a:p>
        </p:txBody>
      </p:sp>
      <p:pic>
        <p:nvPicPr>
          <p:cNvPr id="1026" name="Picture 2" descr="2000px-Arduino_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9586" y="1417638"/>
            <a:ext cx="2750714" cy="1872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sp>
        <p:nvSpPr>
          <p:cNvPr id="6" name="TextBox 5">
            <a:extLst>
              <a:ext uri="{FF2B5EF4-FFF2-40B4-BE49-F238E27FC236}">
                <a16:creationId xmlns:a16="http://schemas.microsoft.com/office/drawing/2014/main" id="{BCD44D24-89F3-4650-AD64-D7311B1F42B7}"/>
              </a:ext>
            </a:extLst>
          </p:cNvPr>
          <p:cNvSpPr txBox="1"/>
          <p:nvPr/>
        </p:nvSpPr>
        <p:spPr>
          <a:xfrm>
            <a:off x="755576" y="4432845"/>
            <a:ext cx="4476327" cy="830997"/>
          </a:xfrm>
          <a:prstGeom prst="rect">
            <a:avLst/>
          </a:prstGeom>
          <a:noFill/>
        </p:spPr>
        <p:txBody>
          <a:bodyPr wrap="square" rtlCol="0">
            <a:spAutoFit/>
          </a:bodyPr>
          <a:lstStyle/>
          <a:p>
            <a:r>
              <a:rPr lang="en-GB" sz="1200" dirty="0">
                <a:solidFill>
                  <a:schemeClr val="bg1"/>
                </a:solidFill>
              </a:rPr>
              <a:t>"A Arduino Uno board" by </a:t>
            </a:r>
            <a:r>
              <a:rPr lang="en-GB" sz="1200" dirty="0" err="1">
                <a:solidFill>
                  <a:schemeClr val="bg1"/>
                </a:solidFill>
              </a:rPr>
              <a:t>JotaCartas</a:t>
            </a:r>
            <a:r>
              <a:rPr lang="en-GB" sz="1200" dirty="0">
                <a:solidFill>
                  <a:schemeClr val="bg1"/>
                </a:solidFill>
              </a:rPr>
              <a:t>, obtained from Wikimedia Commons, is licensed under CC BY 2.0</a:t>
            </a:r>
          </a:p>
          <a:p>
            <a:endParaRPr lang="en-GB" sz="1200" dirty="0">
              <a:solidFill>
                <a:schemeClr val="bg1"/>
              </a:solidFill>
            </a:endParaRPr>
          </a:p>
          <a:p>
            <a:r>
              <a:rPr lang="en-GB" sz="1200" dirty="0">
                <a:solidFill>
                  <a:schemeClr val="bg1"/>
                </a:solidFill>
              </a:rPr>
              <a:t>Arduino is a trademark of Arduino AG</a:t>
            </a:r>
          </a:p>
        </p:txBody>
      </p:sp>
    </p:spTree>
    <p:extLst>
      <p:ext uri="{BB962C8B-B14F-4D97-AF65-F5344CB8AC3E}">
        <p14:creationId xmlns:p14="http://schemas.microsoft.com/office/powerpoint/2010/main" val="21854189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Project Map</a:t>
            </a:r>
            <a:endParaRPr lang="en-GB" dirty="0"/>
          </a:p>
        </p:txBody>
      </p:sp>
      <p:pic>
        <p:nvPicPr>
          <p:cNvPr id="4" name="Content Placeholder 3"/>
          <p:cNvPicPr>
            <a:picLocks noGrp="1" noChangeAspect="1"/>
          </p:cNvPicPr>
          <p:nvPr>
            <p:ph idx="1"/>
          </p:nvPr>
        </p:nvPicPr>
        <p:blipFill>
          <a:blip r:embed="rId3">
            <a:extLst>
              <a:ext uri="{BEBA8EAE-BF5A-486C-A8C5-ECC9F3942E4B}">
                <a14:imgProps xmlns:a14="http://schemas.microsoft.com/office/drawing/2010/main">
                  <a14:imgLayer r:embed="rId4"/>
                </a14:imgProps>
              </a:ext>
              <a:ext uri="{28A0092B-C50C-407E-A947-70E740481C1C}">
                <a14:useLocalDpi xmlns:a14="http://schemas.microsoft.com/office/drawing/2010/main" val="0"/>
              </a:ext>
            </a:extLst>
          </a:blip>
          <a:stretch>
            <a:fillRect/>
          </a:stretch>
        </p:blipFill>
        <p:spPr>
          <a:xfrm>
            <a:off x="1827498" y="1417638"/>
            <a:ext cx="5489004" cy="4377084"/>
          </a:xfrm>
        </p:spPr>
      </p:pic>
      <p:sp>
        <p:nvSpPr>
          <p:cNvPr id="5" name="Oval 4"/>
          <p:cNvSpPr/>
          <p:nvPr/>
        </p:nvSpPr>
        <p:spPr>
          <a:xfrm>
            <a:off x="1475656" y="2560638"/>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3059832"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3066768" y="4122455"/>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4542503" y="2557323"/>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p:cNvSpPr/>
          <p:nvPr/>
        </p:nvSpPr>
        <p:spPr>
          <a:xfrm>
            <a:off x="6025174" y="2532629"/>
            <a:ext cx="1440000" cy="1440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549247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5" descr="MCP4725 Breakout Board - 12-Bit DAC w/I2C Interfa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8" y="1416947"/>
            <a:ext cx="5616624" cy="421536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BFB44A5-4395-4D7B-9D6C-C1A605D2317A}"/>
              </a:ext>
            </a:extLst>
          </p:cNvPr>
          <p:cNvSpPr>
            <a:spLocks noGrp="1"/>
          </p:cNvSpPr>
          <p:nvPr>
            <p:ph type="title"/>
          </p:nvPr>
        </p:nvSpPr>
        <p:spPr/>
        <p:txBody>
          <a:bodyPr/>
          <a:lstStyle/>
          <a:p>
            <a:r>
              <a:rPr lang="en-GB" dirty="0"/>
              <a:t>DAC</a:t>
            </a:r>
          </a:p>
        </p:txBody>
      </p:sp>
      <p:pic>
        <p:nvPicPr>
          <p:cNvPr id="2051" name="Picture 3" descr="935-0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688" y="1417638"/>
            <a:ext cx="5616624" cy="42146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sp>
        <p:nvSpPr>
          <p:cNvPr id="7" name="TextBox 6">
            <a:extLst>
              <a:ext uri="{FF2B5EF4-FFF2-40B4-BE49-F238E27FC236}">
                <a16:creationId xmlns:a16="http://schemas.microsoft.com/office/drawing/2014/main" id="{BCD44D24-89F3-4650-AD64-D7311B1F42B7}"/>
              </a:ext>
            </a:extLst>
          </p:cNvPr>
          <p:cNvSpPr txBox="1"/>
          <p:nvPr/>
        </p:nvSpPr>
        <p:spPr>
          <a:xfrm>
            <a:off x="3203848" y="5949280"/>
            <a:ext cx="4476327" cy="461665"/>
          </a:xfrm>
          <a:prstGeom prst="rect">
            <a:avLst/>
          </a:prstGeom>
          <a:noFill/>
        </p:spPr>
        <p:txBody>
          <a:bodyPr wrap="square" rtlCol="0">
            <a:spAutoFit/>
          </a:bodyPr>
          <a:lstStyle/>
          <a:p>
            <a:r>
              <a:rPr lang="en-GB" sz="1200" dirty="0">
                <a:solidFill>
                  <a:schemeClr val="bg1"/>
                </a:solidFill>
              </a:rPr>
              <a:t>Credit to </a:t>
            </a:r>
            <a:r>
              <a:rPr lang="en-GB" sz="1200" dirty="0" err="1">
                <a:solidFill>
                  <a:schemeClr val="bg1"/>
                </a:solidFill>
              </a:rPr>
              <a:t>Adafruit</a:t>
            </a:r>
            <a:endParaRPr lang="en-GB" sz="1200" dirty="0">
              <a:solidFill>
                <a:schemeClr val="bg1"/>
              </a:solidFill>
            </a:endParaRPr>
          </a:p>
          <a:p>
            <a:r>
              <a:rPr lang="en-GB" sz="1200" dirty="0">
                <a:solidFill>
                  <a:schemeClr val="bg1"/>
                </a:solidFill>
              </a:rPr>
              <a:t>Link: https://www.adafruit.com/product/935</a:t>
            </a:r>
          </a:p>
        </p:txBody>
      </p:sp>
    </p:spTree>
    <p:extLst>
      <p:ext uri="{BB962C8B-B14F-4D97-AF65-F5344CB8AC3E}">
        <p14:creationId xmlns:p14="http://schemas.microsoft.com/office/powerpoint/2010/main" val="40529409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animEffect transition="in" filter="fade">
                                      <p:cBhvr>
                                        <p:cTn id="7"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Author0 xmlns="77B100AA-0171-460F-AADD-CBE3128DD753">Sarah Bucknall</Author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00B17771010F46AADDCBE3128DD753" ma:contentTypeVersion="0" ma:contentTypeDescription="Create a new document." ma:contentTypeScope="" ma:versionID="12fa91ff39694084a77a4100e68def18">
  <xsd:schema xmlns:xsd="http://www.w3.org/2001/XMLSchema" xmlns:p="http://schemas.microsoft.com/office/2006/metadata/properties" xmlns:ns2="77B100AA-0171-460F-AADD-CBE3128DD753" targetNamespace="http://schemas.microsoft.com/office/2006/metadata/properties" ma:root="true" ma:fieldsID="3096fc5289772df6097e58921dd28ac5" ns2:_="">
    <xsd:import namespace="77B100AA-0171-460F-AADD-CBE3128DD753"/>
    <xsd:element name="properties">
      <xsd:complexType>
        <xsd:sequence>
          <xsd:element name="documentManagement">
            <xsd:complexType>
              <xsd:all>
                <xsd:element ref="ns2:Author0"/>
              </xsd:all>
            </xsd:complexType>
          </xsd:element>
        </xsd:sequence>
      </xsd:complexType>
    </xsd:element>
  </xsd:schema>
  <xsd:schema xmlns:xsd="http://www.w3.org/2001/XMLSchema" xmlns:dms="http://schemas.microsoft.com/office/2006/documentManagement/types" targetNamespace="77B100AA-0171-460F-AADD-CBE3128DD753" elementFormDefault="qualified">
    <xsd:import namespace="http://schemas.microsoft.com/office/2006/documentManagement/types"/>
    <xsd:element name="Author0" ma:index="8" ma:displayName="Author" ma:internalName="Author0">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9B535227-31AE-4282-99CB-6E5924D236F8}">
  <ds:schemaRefs>
    <ds:schemaRef ds:uri="http://purl.org/dc/dcmitype/"/>
    <ds:schemaRef ds:uri="77B100AA-0171-460F-AADD-CBE3128DD753"/>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B11BA6B-03AD-488C-9E39-526AF7E66735}">
  <ds:schemaRefs>
    <ds:schemaRef ds:uri="http://schemas.microsoft.com/sharepoint/v3/contenttype/forms"/>
  </ds:schemaRefs>
</ds:datastoreItem>
</file>

<file path=customXml/itemProps3.xml><?xml version="1.0" encoding="utf-8"?>
<ds:datastoreItem xmlns:ds="http://schemas.openxmlformats.org/officeDocument/2006/customXml" ds:itemID="{09F520FC-48AD-4733-9DCB-0F4D920BF1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7B100AA-0171-460F-AADD-CBE3128DD753"/>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otalTime>3180</TotalTime>
  <Words>1765</Words>
  <Application>Microsoft Office PowerPoint</Application>
  <PresentationFormat>On-screen Show (4:3)</PresentationFormat>
  <Paragraphs>106</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Default Design</vt:lpstr>
      <vt:lpstr>Enhancing the functionality and adding remote control capability to an I14 instrument using a Raspberry Pi</vt:lpstr>
      <vt:lpstr>Introduction</vt:lpstr>
      <vt:lpstr>Laser</vt:lpstr>
      <vt:lpstr>Project Map</vt:lpstr>
      <vt:lpstr>Raspberry Pi</vt:lpstr>
      <vt:lpstr>Project Map</vt:lpstr>
      <vt:lpstr>Arduino</vt:lpstr>
      <vt:lpstr>Project Map</vt:lpstr>
      <vt:lpstr>DAC</vt:lpstr>
      <vt:lpstr>Laser Modulation</vt:lpstr>
      <vt:lpstr>Project Map</vt:lpstr>
      <vt:lpstr>Conclusion</vt:lpstr>
      <vt:lpstr>Acknowledgements</vt:lpstr>
    </vt:vector>
  </TitlesOfParts>
  <Company>DLS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Diamond Light Source Ltd</dc:title>
  <dc:creator>Authorised User</dc:creator>
  <cp:lastModifiedBy>Liptak, Alexander (DLSLtd,RAL,SCI)</cp:lastModifiedBy>
  <cp:revision>138</cp:revision>
  <cp:lastPrinted>2018-08-21T17:40:35Z</cp:lastPrinted>
  <dcterms:created xsi:type="dcterms:W3CDTF">2004-11-15T14:55:08Z</dcterms:created>
  <dcterms:modified xsi:type="dcterms:W3CDTF">2018-08-21T18:09:30Z</dcterms:modified>
</cp:coreProperties>
</file>

<file path=docProps/thumbnail.jpeg>
</file>